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tags/tag4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Default Extension="jpeg" ContentType="image/jpeg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docProps/custom.xml" ContentType="application/vnd.openxmlformats-officedocument.custom-properties+xml"/>
  <Default Extension="wdp" ContentType="image/vnd.ms-photo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7" r:id="rId2"/>
    <p:sldId id="261" r:id="rId3"/>
    <p:sldId id="289" r:id="rId4"/>
    <p:sldId id="290" r:id="rId5"/>
    <p:sldId id="291" r:id="rId6"/>
    <p:sldId id="292" r:id="rId7"/>
    <p:sldId id="298" r:id="rId8"/>
    <p:sldId id="296" r:id="rId9"/>
    <p:sldId id="301" r:id="rId10"/>
    <p:sldId id="302" r:id="rId11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B41"/>
    <a:srgbClr val="F8F9FA"/>
    <a:srgbClr val="F0F2F5"/>
    <a:srgbClr val="D7DCE6"/>
    <a:srgbClr val="FFFFFF"/>
    <a:srgbClr val="000000"/>
    <a:srgbClr val="FF0000"/>
    <a:srgbClr val="566789"/>
    <a:srgbClr val="3D3F42"/>
    <a:srgbClr val="D5DCE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316" autoAdjust="0"/>
    <p:restoredTop sz="94660"/>
  </p:normalViewPr>
  <p:slideViewPr>
    <p:cSldViewPr snapToGrid="0">
      <p:cViewPr varScale="1">
        <p:scale>
          <a:sx n="81" d="100"/>
          <a:sy n="81" d="100"/>
        </p:scale>
        <p:origin x="-390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8BD82-665D-4BC5-AAE2-04BFAF799A0F}" type="datetimeFigureOut">
              <a:rPr lang="zh-CN" altLang="en-US" smtClean="0"/>
              <a:pPr/>
              <a:t>2021/10/21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BA7EBA-05B1-494D-A7B8-D7C49BED02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24484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BA7EBA-05B1-494D-A7B8-D7C49BED0247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97044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B123D-DFB8-4EEC-8F62-855F0B71B23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329857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685800" y="1143000"/>
            <a:ext cx="5486400" cy="3086100"/>
          </a:xfrm>
          <a:ln>
            <a:miter lim="800000"/>
          </a:ln>
        </p:spPr>
      </p:sp>
      <p:sp>
        <p:nvSpPr>
          <p:cNvPr id="7170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7171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/>
          <a:p>
            <a:pPr fontAlgn="base"/>
            <a:fld id="{44FC09FE-69FD-4FFE-9D87-06BDD158BA5E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pPr fontAlgn="base"/>
              <a:t>3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5088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685800" y="1143000"/>
            <a:ext cx="5486400" cy="3086100"/>
          </a:xfrm>
          <a:ln>
            <a:miter lim="800000"/>
          </a:ln>
        </p:spPr>
      </p:sp>
      <p:sp>
        <p:nvSpPr>
          <p:cNvPr id="7170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7171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/>
          <a:p>
            <a:pPr fontAlgn="base"/>
            <a:fld id="{44FC09FE-69FD-4FFE-9D87-06BDD158BA5E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pPr fontAlgn="base"/>
              <a:t>6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5856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130C6-71E4-49A8-A7DF-01F59C052E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130C6-71E4-49A8-A7DF-01F59C052E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1">
                  <a:alpha val="93000"/>
                </a:schemeClr>
              </a:gs>
              <a:gs pos="69000">
                <a:schemeClr val="tx1">
                  <a:alpha val="97000"/>
                </a:schemeClr>
              </a:gs>
              <a:gs pos="83000">
                <a:schemeClr val="tx1">
                  <a:alpha val="98000"/>
                </a:schemeClr>
              </a:gs>
              <a:gs pos="100000">
                <a:schemeClr val="tx1">
                  <a:alpha val="96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1000"/>
    </mc:Choice>
    <mc:Fallback>
      <p:transition advTm="1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3F85B53D-7C50-479E-A32B-CB0657941247}" type="datetimeFigureOut">
              <a:rPr lang="zh-CN" altLang="en-US"/>
              <a:pPr>
                <a:defRPr/>
              </a:pPr>
              <a:t>2021/10/21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 fontAlgn="auto">
              <a:defRPr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/>
          <a:lstStyle>
            <a:lvl1pPr fontAlgn="auto">
              <a:defRPr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1B94C540-C782-40E7-89C2-4999917113B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16000" y="365126"/>
            <a:ext cx="11160000" cy="64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16000" y="1320801"/>
            <a:ext cx="11160000" cy="4856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16001" y="6356352"/>
            <a:ext cx="20324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0989733" y="6356352"/>
            <a:ext cx="686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130C6-71E4-49A8-A7DF-01F59C052E9A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kern="1200" spc="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200" kern="1200">
          <a:solidFill>
            <a:schemeClr val="tx2">
              <a:lumMod val="40000"/>
              <a:lumOff val="6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>
              <a:lumMod val="40000"/>
              <a:lumOff val="6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>
              <a:lumMod val="40000"/>
              <a:lumOff val="6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>
              <a:lumMod val="40000"/>
              <a:lumOff val="6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>
              <a:lumMod val="40000"/>
              <a:lumOff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tags" Target="../tags/tag5.xml"/><Relationship Id="rId7" Type="http://schemas.openxmlformats.org/officeDocument/2006/relationships/notesSlide" Target="../notesSlides/notesSlide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7.xml"/><Relationship Id="rId4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10" Type="http://schemas.openxmlformats.org/officeDocument/2006/relationships/notesSlide" Target="../notesSlides/notesSlide3.xml"/><Relationship Id="rId4" Type="http://schemas.openxmlformats.org/officeDocument/2006/relationships/tags" Target="../tags/tag11.xml"/><Relationship Id="rId9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3" Type="http://schemas.openxmlformats.org/officeDocument/2006/relationships/tags" Target="../tags/tag18.xml"/><Relationship Id="rId7" Type="http://schemas.openxmlformats.org/officeDocument/2006/relationships/tags" Target="../tags/tag2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10" Type="http://schemas.openxmlformats.org/officeDocument/2006/relationships/notesSlide" Target="../notesSlides/notesSlide4.xml"/><Relationship Id="rId4" Type="http://schemas.openxmlformats.org/officeDocument/2006/relationships/tags" Target="../tags/tag19.xml"/><Relationship Id="rId9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/>
        </p:nvSpPr>
        <p:spPr>
          <a:xfrm>
            <a:off x="1" y="603251"/>
            <a:ext cx="1354974" cy="5651500"/>
          </a:xfrm>
          <a:prstGeom prst="rect">
            <a:avLst/>
          </a:prstGeom>
          <a:solidFill>
            <a:srgbClr val="002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5340479" y="603251"/>
            <a:ext cx="6586887" cy="5651500"/>
          </a:xfrm>
          <a:prstGeom prst="rect">
            <a:avLst/>
          </a:prstGeom>
          <a:solidFill>
            <a:srgbClr val="002B4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3" name="直接连接符 52"/>
          <p:cNvCxnSpPr/>
          <p:nvPr/>
        </p:nvCxnSpPr>
        <p:spPr>
          <a:xfrm>
            <a:off x="5525819" y="596025"/>
            <a:ext cx="222" cy="322074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5832886" y="3151077"/>
            <a:ext cx="1574470" cy="432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10" b="1" dirty="0">
                <a:solidFill>
                  <a:schemeClr val="bg1"/>
                </a:solidFill>
                <a:latin typeface="+mj-ea"/>
                <a:ea typeface="+mj-ea"/>
              </a:rPr>
              <a:t>资 格 预 审</a:t>
            </a:r>
          </a:p>
        </p:txBody>
      </p:sp>
      <p:sp>
        <p:nvSpPr>
          <p:cNvPr id="55" name="矩形 54"/>
          <p:cNvSpPr/>
          <p:nvPr/>
        </p:nvSpPr>
        <p:spPr>
          <a:xfrm>
            <a:off x="5568462" y="1450340"/>
            <a:ext cx="63873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+mj-ea"/>
                <a:ea typeface="+mj-ea"/>
                <a:cs typeface="Segoe UI Black" panose="020B0A02040204020203" pitchFamily="34" charset="0"/>
              </a:rPr>
              <a:t>杭州未来科技</a:t>
            </a:r>
            <a:r>
              <a:rPr lang="zh-CN" altLang="en-US" sz="3200" b="1" dirty="0" smtClean="0">
                <a:solidFill>
                  <a:schemeClr val="bg1"/>
                </a:solidFill>
                <a:latin typeface="+mj-ea"/>
                <a:ea typeface="+mj-ea"/>
                <a:cs typeface="Segoe UI Black" panose="020B0A02040204020203" pitchFamily="34" charset="0"/>
              </a:rPr>
              <a:t>文化中心国际体育</a:t>
            </a:r>
            <a:r>
              <a:rPr lang="zh-CN" altLang="en-US" sz="3200" b="1" dirty="0" smtClean="0">
                <a:solidFill>
                  <a:schemeClr val="bg1"/>
                </a:solidFill>
                <a:latin typeface="+mj-ea"/>
                <a:ea typeface="+mj-ea"/>
                <a:cs typeface="Segoe UI Black" panose="020B0A02040204020203" pitchFamily="34" charset="0"/>
              </a:rPr>
              <a:t>中心概念性</a:t>
            </a:r>
            <a:r>
              <a:rPr lang="zh-CN" altLang="en-US" sz="3200" b="1" dirty="0">
                <a:solidFill>
                  <a:schemeClr val="bg1"/>
                </a:solidFill>
                <a:latin typeface="+mj-ea"/>
                <a:ea typeface="+mj-ea"/>
                <a:cs typeface="Segoe UI Black" panose="020B0A02040204020203" pitchFamily="34" charset="0"/>
              </a:rPr>
              <a:t>建筑方案设计国际征集</a:t>
            </a:r>
            <a:endParaRPr lang="en-US" altLang="zh-CN" sz="3200" spc="-7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 descr="D:\2021\02科技咨询\0803杭州未来科技文化中心\征集公告\省院来图\体育中心招标配图10-3.jpg"/>
          <p:cNvPicPr/>
          <p:nvPr/>
        </p:nvPicPr>
        <p:blipFill>
          <a:blip r:embed="rId4" cstate="print"/>
          <a:srcRect l="4973" t="12893" r="11981" b="4820"/>
          <a:stretch>
            <a:fillRect/>
          </a:stretch>
        </p:blipFill>
        <p:spPr bwMode="auto">
          <a:xfrm rot="5400000">
            <a:off x="514866" y="1426077"/>
            <a:ext cx="5650306" cy="400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矩形 10"/>
          <p:cNvSpPr/>
          <p:nvPr/>
        </p:nvSpPr>
        <p:spPr>
          <a:xfrm>
            <a:off x="1316982" y="600757"/>
            <a:ext cx="4040022" cy="5645150"/>
          </a:xfrm>
          <a:prstGeom prst="rect">
            <a:avLst/>
          </a:prstGeom>
          <a:solidFill>
            <a:srgbClr val="002B41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534310" y="4897939"/>
            <a:ext cx="219075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79705">
              <a:lnSpc>
                <a:spcPct val="150000"/>
              </a:lnSpc>
            </a:pPr>
            <a:r>
              <a:rPr lang="en-US" altLang="zh-CN" sz="1200" b="1" spc="1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PREQUALIFICATION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343991" y="3816765"/>
            <a:ext cx="658337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431800">
              <a:lnSpc>
                <a:spcPct val="150000"/>
              </a:lnSpc>
            </a:pPr>
            <a:r>
              <a:rPr lang="en-US" altLang="zh-CN" sz="1200" b="1" spc="1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International Solicitation for Conceptual Architectural Design of the Hangzhou Future </a:t>
            </a:r>
            <a:r>
              <a:rPr lang="en-US" altLang="zh-CN" sz="1200" b="1" spc="100" dirty="0" err="1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Sci</a:t>
            </a:r>
            <a:r>
              <a:rPr lang="en-US" altLang="zh-CN" sz="1200" b="1" spc="1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-Tech Cultural </a:t>
            </a:r>
            <a:r>
              <a:rPr lang="en-US" altLang="zh-CN" sz="1200" b="1" spc="1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Center International Sports </a:t>
            </a:r>
            <a:r>
              <a:rPr lang="en-US" altLang="zh-CN" sz="1200" b="1" spc="1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Center</a:t>
            </a:r>
            <a:endParaRPr lang="en-US" altLang="zh-CN" sz="1200" b="1" spc="1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13" grpId="0" bldLvl="0" animBg="1"/>
      <p:bldP spid="12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_矩形 6"/>
          <p:cNvSpPr/>
          <p:nvPr>
            <p:custDataLst>
              <p:tags r:id="rId1"/>
            </p:custDataLst>
          </p:nvPr>
        </p:nvSpPr>
        <p:spPr>
          <a:xfrm>
            <a:off x="1191361" y="2423880"/>
            <a:ext cx="2523391" cy="2564277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PA_矩形 5"/>
          <p:cNvSpPr/>
          <p:nvPr>
            <p:custDataLst>
              <p:tags r:id="rId2"/>
            </p:custDataLst>
          </p:nvPr>
        </p:nvSpPr>
        <p:spPr>
          <a:xfrm>
            <a:off x="2346777" y="2783783"/>
            <a:ext cx="1899139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en-US" altLang="zh-CN" sz="2400" b="1" dirty="0">
                <a:solidFill>
                  <a:schemeClr val="bg1"/>
                </a:solidFill>
                <a:latin typeface="+mj-ea"/>
              </a:rPr>
              <a:t>CONTENT</a:t>
            </a:r>
            <a:endParaRPr lang="zh-CN" altLang="en-US" sz="24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8" name="PA_文本框 7"/>
          <p:cNvSpPr txBox="1"/>
          <p:nvPr>
            <p:custDataLst>
              <p:tags r:id="rId3"/>
            </p:custDataLst>
          </p:nvPr>
        </p:nvSpPr>
        <p:spPr>
          <a:xfrm>
            <a:off x="2380592" y="3247835"/>
            <a:ext cx="13324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+mj-ea"/>
                <a:ea typeface="+mj-ea"/>
              </a:rPr>
              <a:t>目    录</a:t>
            </a:r>
          </a:p>
        </p:txBody>
      </p:sp>
      <p:sp>
        <p:nvSpPr>
          <p:cNvPr id="9" name="PA_矩形 8"/>
          <p:cNvSpPr/>
          <p:nvPr>
            <p:custDataLst>
              <p:tags r:id="rId4"/>
            </p:custDataLst>
          </p:nvPr>
        </p:nvSpPr>
        <p:spPr>
          <a:xfrm>
            <a:off x="6588676" y="2377443"/>
            <a:ext cx="531719" cy="511863"/>
          </a:xfrm>
          <a:prstGeom prst="rect">
            <a:avLst/>
          </a:prstGeom>
          <a:solidFill>
            <a:srgbClr val="002B41"/>
          </a:solidFill>
          <a:ln w="63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PA_矩形 10"/>
          <p:cNvSpPr/>
          <p:nvPr>
            <p:custDataLst>
              <p:tags r:id="rId5"/>
            </p:custDataLst>
          </p:nvPr>
        </p:nvSpPr>
        <p:spPr>
          <a:xfrm>
            <a:off x="6588676" y="3284351"/>
            <a:ext cx="531719" cy="511863"/>
          </a:xfrm>
          <a:prstGeom prst="rect">
            <a:avLst/>
          </a:prstGeom>
          <a:solidFill>
            <a:srgbClr val="002B41"/>
          </a:solidFill>
          <a:ln w="63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220883" y="1990315"/>
            <a:ext cx="2031325" cy="193899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250000"/>
              </a:lnSpc>
              <a:buSzPct val="80000"/>
              <a:defRPr/>
            </a:pPr>
            <a:r>
              <a:rPr lang="zh-CN" altLang="en-US" sz="2400" dirty="0">
                <a:solidFill>
                  <a:srgbClr val="0220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charset="-122"/>
                <a:sym typeface="+mn-ea"/>
              </a:rPr>
              <a:t>设计单位介绍</a:t>
            </a:r>
            <a:endParaRPr lang="en-US" altLang="zh-CN" sz="2400" dirty="0">
              <a:solidFill>
                <a:srgbClr val="02201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等线" panose="02010600030101010101" charset="-122"/>
              <a:sym typeface="+mn-ea"/>
            </a:endParaRPr>
          </a:p>
          <a:p>
            <a:pPr>
              <a:lnSpc>
                <a:spcPct val="250000"/>
              </a:lnSpc>
              <a:buSzPct val="80000"/>
              <a:defRPr/>
            </a:pPr>
            <a:r>
              <a:rPr lang="zh-CN" altLang="en-US" sz="2400" dirty="0">
                <a:solidFill>
                  <a:srgbClr val="0220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charset="-122"/>
                <a:sym typeface="+mn-ea"/>
              </a:rPr>
              <a:t>设计团队</a:t>
            </a:r>
            <a:r>
              <a:rPr lang="zh-CN" altLang="en-US" sz="2400" dirty="0" smtClean="0">
                <a:solidFill>
                  <a:srgbClr val="0220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charset="-122"/>
                <a:sym typeface="+mn-ea"/>
              </a:rPr>
              <a:t>简介</a:t>
            </a:r>
            <a:endParaRPr lang="en-US" altLang="zh-CN" sz="2400" dirty="0">
              <a:solidFill>
                <a:srgbClr val="02201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等线" panose="02010600030101010101" charset="-122"/>
              <a:sym typeface="+mn-ea"/>
            </a:endParaRPr>
          </a:p>
        </p:txBody>
      </p:sp>
      <p:pic>
        <p:nvPicPr>
          <p:cNvPr id="14" name="图片 13" descr="D:\2021\02科技咨询\0803杭州未来科技文化中心\征集公告\省院来图\体育中心招标配图10-3.jpg"/>
          <p:cNvPicPr/>
          <p:nvPr/>
        </p:nvPicPr>
        <p:blipFill>
          <a:blip r:embed="rId8" cstate="print"/>
          <a:srcRect l="4973" t="12893" r="11981" b="4820"/>
          <a:stretch>
            <a:fillRect/>
          </a:stretch>
        </p:blipFill>
        <p:spPr bwMode="auto">
          <a:xfrm rot="5400000">
            <a:off x="-998153" y="998152"/>
            <a:ext cx="6859250" cy="4862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矩形 16"/>
          <p:cNvSpPr/>
          <p:nvPr/>
        </p:nvSpPr>
        <p:spPr>
          <a:xfrm>
            <a:off x="0" y="-14752"/>
            <a:ext cx="4871258" cy="6872752"/>
          </a:xfrm>
          <a:prstGeom prst="rect">
            <a:avLst/>
          </a:prstGeom>
          <a:solidFill>
            <a:srgbClr val="002B41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8" grpId="0"/>
      <p:bldP spid="9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PA-矩形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24000" y="2011363"/>
            <a:ext cx="9144000" cy="2228851"/>
          </a:xfrm>
          <a:prstGeom prst="rect">
            <a:avLst/>
          </a:prstGeom>
          <a:solidFill>
            <a:srgbClr val="002B41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6147" name="PA-直接连接符 5"/>
          <p:cNvCxnSpPr>
            <a:cxnSpLocks noChangeShapeType="1"/>
          </p:cNvCxnSpPr>
          <p:nvPr>
            <p:custDataLst>
              <p:tags r:id="rId3"/>
            </p:custDataLst>
          </p:nvPr>
        </p:nvCxnSpPr>
        <p:spPr bwMode="auto">
          <a:xfrm>
            <a:off x="1524000" y="1938339"/>
            <a:ext cx="9144000" cy="0"/>
          </a:xfrm>
          <a:prstGeom prst="line">
            <a:avLst/>
          </a:prstGeom>
          <a:noFill/>
          <a:ln w="6350">
            <a:solidFill>
              <a:srgbClr val="0D0D0D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48" name="PA-直接连接符 6"/>
          <p:cNvCxnSpPr>
            <a:cxnSpLocks noChangeShapeType="1"/>
          </p:cNvCxnSpPr>
          <p:nvPr>
            <p:custDataLst>
              <p:tags r:id="rId4"/>
            </p:custDataLst>
          </p:nvPr>
        </p:nvCxnSpPr>
        <p:spPr bwMode="auto">
          <a:xfrm>
            <a:off x="9745663" y="0"/>
            <a:ext cx="0" cy="4240213"/>
          </a:xfrm>
          <a:prstGeom prst="line">
            <a:avLst/>
          </a:prstGeom>
          <a:noFill/>
          <a:ln w="19050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149" name="PA-标题 5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278438" y="2481264"/>
            <a:ext cx="4375151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>
              <a:lnSpc>
                <a:spcPct val="90000"/>
              </a:lnSpc>
            </a:pPr>
            <a:r>
              <a:rPr lang="zh-CN" altLang="en-US" sz="3600" b="1" dirty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设计单位简介</a:t>
            </a:r>
          </a:p>
        </p:txBody>
      </p:sp>
      <p:cxnSp>
        <p:nvCxnSpPr>
          <p:cNvPr id="6151" name="PA-直接连接符 7"/>
          <p:cNvCxnSpPr>
            <a:cxnSpLocks noChangeShapeType="1"/>
          </p:cNvCxnSpPr>
          <p:nvPr>
            <p:custDataLst>
              <p:tags r:id="rId6"/>
            </p:custDataLst>
          </p:nvPr>
        </p:nvCxnSpPr>
        <p:spPr bwMode="auto">
          <a:xfrm>
            <a:off x="1524000" y="3708400"/>
            <a:ext cx="9144000" cy="0"/>
          </a:xfrm>
          <a:prstGeom prst="line">
            <a:avLst/>
          </a:prstGeom>
          <a:noFill/>
          <a:ln w="6350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55" name="PA-直接连接符 6"/>
          <p:cNvCxnSpPr>
            <a:cxnSpLocks noChangeShapeType="1"/>
          </p:cNvCxnSpPr>
          <p:nvPr>
            <p:custDataLst>
              <p:tags r:id="rId7"/>
            </p:custDataLst>
          </p:nvPr>
        </p:nvCxnSpPr>
        <p:spPr bwMode="auto">
          <a:xfrm>
            <a:off x="9898063" y="0"/>
            <a:ext cx="0" cy="4240213"/>
          </a:xfrm>
          <a:prstGeom prst="line">
            <a:avLst/>
          </a:prstGeom>
          <a:noFill/>
          <a:ln w="19050">
            <a:solidFill>
              <a:srgbClr val="002B41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" name="PA-标题 5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9837738" y="2481264"/>
            <a:ext cx="906463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>
              <a:lnSpc>
                <a:spcPct val="90000"/>
              </a:lnSpc>
            </a:pPr>
            <a:r>
              <a:rPr lang="en-US" altLang="zh-CN" sz="3600" b="1" dirty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01</a:t>
            </a:r>
            <a:endParaRPr lang="zh-CN" altLang="en-US" sz="3600" b="1" dirty="0">
              <a:solidFill>
                <a:schemeClr val="bg1"/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5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5A1A95E86B10B9AB5550002FF12B0EA56D000405632874BC50024C1037F77C0F94C04B67B4C2100A7AA32C9C5BB52837D9165C348A88A54C8C79B8EFA65F053EF0087A7ED95375B8" hidden="1"/>
          <p:cNvSpPr txBox="1"/>
          <p:nvPr/>
        </p:nvSpPr>
        <p:spPr>
          <a:xfrm>
            <a:off x="-355600" y="1803400"/>
            <a:ext cx="420693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35"/>
              <a:t>e7d195523061f1c0092ce48a5fc95870a0687ac45bc8b2caB227BFDC40F9DB2B7A559DE97B8BDC6E716585DDCE188C7BF488BAA08C98985C74A3E1B5E305210FABE6A8AE2A6A8AB67019A6860E9B7AF55A1A95E86B10B9AB5550002FF12B0EA56D000405632874BC50024C1037F77C0F94C04B67B4C2100A7AA32C9C5BB52837D9165C348A88A54C8C79B8EFA65F053EF0087A7ED95375B8</a:t>
            </a:r>
            <a:endParaRPr lang="zh-CN" altLang="en-US" sz="135"/>
          </a:p>
        </p:txBody>
      </p:sp>
      <p:sp>
        <p:nvSpPr>
          <p:cNvPr id="16" name="TextBox 76"/>
          <p:cNvSpPr txBox="1"/>
          <p:nvPr/>
        </p:nvSpPr>
        <p:spPr>
          <a:xfrm>
            <a:off x="443586" y="173616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cap="all" dirty="0">
                <a:solidFill>
                  <a:srgbClr val="002B41"/>
                </a:solidFill>
                <a:latin typeface="Bodoni MT" panose="02070603080606020203" pitchFamily="18" charset="0"/>
              </a:rPr>
              <a:t>设计单位简介</a:t>
            </a:r>
          </a:p>
        </p:txBody>
      </p:sp>
      <p:sp>
        <p:nvSpPr>
          <p:cNvPr id="18" name="Freeform 5"/>
          <p:cNvSpPr/>
          <p:nvPr/>
        </p:nvSpPr>
        <p:spPr bwMode="auto">
          <a:xfrm flipH="1">
            <a:off x="1" y="-13280"/>
            <a:ext cx="409433" cy="832147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2" h="3907">
                <a:moveTo>
                  <a:pt x="1462" y="0"/>
                </a:moveTo>
                <a:lnTo>
                  <a:pt x="2332" y="0"/>
                </a:lnTo>
                <a:lnTo>
                  <a:pt x="2332" y="3907"/>
                </a:lnTo>
                <a:lnTo>
                  <a:pt x="0" y="2595"/>
                </a:lnTo>
                <a:lnTo>
                  <a:pt x="1462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43586" y="1181298"/>
            <a:ext cx="628741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06400" algn="just">
              <a:lnSpc>
                <a:spcPct val="150000"/>
              </a:lnSpc>
            </a:pPr>
            <a:r>
              <a:rPr lang="zh-CN" altLang="en-US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设计单位</a:t>
            </a: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100</a:t>
            </a:r>
            <a:r>
              <a:rPr lang="zh-CN" altLang="en-US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字以内简介</a:t>
            </a:r>
            <a:endParaRPr lang="en-US" altLang="zh-CN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406400" algn="just">
              <a:lnSpc>
                <a:spcPct val="150000"/>
              </a:lnSpc>
            </a:pPr>
            <a:r>
              <a:rPr lang="zh-CN" altLang="en-US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企业相关资质证明文件</a:t>
            </a:r>
          </a:p>
          <a:p>
            <a:pPr indent="406400" algn="just">
              <a:lnSpc>
                <a:spcPct val="150000"/>
              </a:lnSpc>
            </a:pPr>
            <a:r>
              <a:rPr lang="zh-CN" altLang="en-US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获奖证明文件</a:t>
            </a:r>
          </a:p>
          <a:p>
            <a:pPr indent="406400" algn="just">
              <a:lnSpc>
                <a:spcPct val="150000"/>
              </a:lnSpc>
            </a:pPr>
            <a:endParaRPr lang="zh-CN" altLang="en-US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5A1A95E86B10B9AB5550002FF12B0EA56D000405632874BC50024C1037F77C0F94C04B67B4C2100A7AA32C9C5BB52837D9165C348A88A54C8C79B8EFA65F053EF0087A7ED95375B8" hidden="1"/>
          <p:cNvSpPr txBox="1"/>
          <p:nvPr/>
        </p:nvSpPr>
        <p:spPr>
          <a:xfrm>
            <a:off x="-355600" y="1803400"/>
            <a:ext cx="420693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35"/>
              <a:t>e7d195523061f1c0092ce48a5fc95870a0687ac45bc8b2caB227BFDC40F9DB2B7A559DE97B8BDC6E716585DDCE188C7BF488BAA08C98985C74A3E1B5E305210FABE6A8AE2A6A8AB67019A6860E9B7AF55A1A95E86B10B9AB5550002FF12B0EA56D000405632874BC50024C1037F77C0F94C04B67B4C2100A7AA32C9C5BB52837D9165C348A88A54C8C79B8EFA65F053EF0087A7ED95375B8</a:t>
            </a:r>
            <a:endParaRPr lang="zh-CN" altLang="en-US" sz="135"/>
          </a:p>
        </p:txBody>
      </p:sp>
      <p:sp>
        <p:nvSpPr>
          <p:cNvPr id="16" name="TextBox 76"/>
          <p:cNvSpPr txBox="1"/>
          <p:nvPr/>
        </p:nvSpPr>
        <p:spPr>
          <a:xfrm>
            <a:off x="443586" y="173616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cap="all" dirty="0">
                <a:solidFill>
                  <a:srgbClr val="002B41"/>
                </a:solidFill>
                <a:latin typeface="Bodoni MT" panose="02070603080606020203" pitchFamily="18" charset="0"/>
              </a:rPr>
              <a:t>设计单位业绩</a:t>
            </a:r>
          </a:p>
        </p:txBody>
      </p:sp>
      <p:sp>
        <p:nvSpPr>
          <p:cNvPr id="18" name="Freeform 5"/>
          <p:cNvSpPr/>
          <p:nvPr/>
        </p:nvSpPr>
        <p:spPr bwMode="auto">
          <a:xfrm flipH="1">
            <a:off x="1" y="-13280"/>
            <a:ext cx="409433" cy="832147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2" h="3907">
                <a:moveTo>
                  <a:pt x="1462" y="0"/>
                </a:moveTo>
                <a:lnTo>
                  <a:pt x="2332" y="0"/>
                </a:lnTo>
                <a:lnTo>
                  <a:pt x="2332" y="3907"/>
                </a:lnTo>
                <a:lnTo>
                  <a:pt x="0" y="2595"/>
                </a:lnTo>
                <a:lnTo>
                  <a:pt x="1462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07813" y="920827"/>
            <a:ext cx="11594969" cy="2378555"/>
            <a:chOff x="320511" y="1366885"/>
            <a:chExt cx="9420521" cy="1932496"/>
          </a:xfrm>
        </p:grpSpPr>
        <p:sp>
          <p:nvSpPr>
            <p:cNvPr id="7" name="矩形 6"/>
            <p:cNvSpPr/>
            <p:nvPr/>
          </p:nvSpPr>
          <p:spPr>
            <a:xfrm>
              <a:off x="320511" y="1366886"/>
              <a:ext cx="2912883" cy="193249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3574330" y="1366885"/>
              <a:ext cx="2912883" cy="193249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6828149" y="1366885"/>
              <a:ext cx="2912883" cy="193249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07813" y="3820867"/>
            <a:ext cx="11594969" cy="2378555"/>
            <a:chOff x="320511" y="1366885"/>
            <a:chExt cx="9420521" cy="1932496"/>
          </a:xfrm>
        </p:grpSpPr>
        <p:sp>
          <p:nvSpPr>
            <p:cNvPr id="11" name="矩形 10"/>
            <p:cNvSpPr/>
            <p:nvPr/>
          </p:nvSpPr>
          <p:spPr>
            <a:xfrm>
              <a:off x="320511" y="1366886"/>
              <a:ext cx="2912883" cy="193249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3574330" y="1366885"/>
              <a:ext cx="2912883" cy="193249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6828149" y="1366885"/>
              <a:ext cx="2912883" cy="193249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628324" y="3277151"/>
            <a:ext cx="3077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A</a:t>
            </a:r>
            <a:r>
              <a:rPr lang="zh-CN" altLang="en-US" sz="1400" dirty="0"/>
              <a:t>项目      建筑规模：</a:t>
            </a:r>
            <a:r>
              <a:rPr lang="en-US" altLang="zh-CN" sz="1400" dirty="0"/>
              <a:t>xx</a:t>
            </a:r>
            <a:r>
              <a:rPr lang="zh-CN" altLang="en-US" sz="1400" dirty="0"/>
              <a:t>万平方米</a:t>
            </a:r>
            <a:endParaRPr lang="en-US" altLang="zh-CN" sz="1400" dirty="0"/>
          </a:p>
          <a:p>
            <a:r>
              <a:rPr lang="zh-CN" altLang="en-US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甲方信息、设计时间</a:t>
            </a:r>
            <a:endParaRPr lang="zh-CN" altLang="en-US" sz="1400" dirty="0"/>
          </a:p>
        </p:txBody>
      </p:sp>
      <p:sp>
        <p:nvSpPr>
          <p:cNvPr id="15" name="文本框 14"/>
          <p:cNvSpPr txBox="1"/>
          <p:nvPr/>
        </p:nvSpPr>
        <p:spPr>
          <a:xfrm>
            <a:off x="4659930" y="3297647"/>
            <a:ext cx="3077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B</a:t>
            </a:r>
            <a:r>
              <a:rPr lang="zh-CN" altLang="en-US" sz="1400" dirty="0"/>
              <a:t>项目      建筑规模：</a:t>
            </a:r>
            <a:r>
              <a:rPr lang="en-US" altLang="zh-CN" sz="1400" dirty="0"/>
              <a:t>xx</a:t>
            </a:r>
            <a:r>
              <a:rPr lang="zh-CN" altLang="en-US" sz="1400" dirty="0"/>
              <a:t>万平方米</a:t>
            </a:r>
            <a:endParaRPr lang="en-US" altLang="zh-CN" sz="1400" dirty="0"/>
          </a:p>
          <a:p>
            <a:r>
              <a:rPr lang="zh-CN" altLang="en-US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甲方信息、设计时间</a:t>
            </a:r>
            <a:endParaRPr lang="zh-CN" altLang="en-US" sz="1400" dirty="0"/>
          </a:p>
        </p:txBody>
      </p:sp>
      <p:sp>
        <p:nvSpPr>
          <p:cNvPr id="17" name="文本框 16"/>
          <p:cNvSpPr txBox="1"/>
          <p:nvPr/>
        </p:nvSpPr>
        <p:spPr>
          <a:xfrm>
            <a:off x="8664797" y="3297647"/>
            <a:ext cx="3077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C</a:t>
            </a:r>
            <a:r>
              <a:rPr lang="zh-CN" altLang="en-US" sz="1400" dirty="0"/>
              <a:t>项目      建筑规模：</a:t>
            </a:r>
            <a:r>
              <a:rPr lang="en-US" altLang="zh-CN" sz="1400" dirty="0"/>
              <a:t>xx</a:t>
            </a:r>
            <a:r>
              <a:rPr lang="zh-CN" altLang="en-US" sz="1400" dirty="0"/>
              <a:t>万平方米</a:t>
            </a:r>
            <a:endParaRPr lang="en-US" altLang="zh-CN" sz="1400" dirty="0"/>
          </a:p>
          <a:p>
            <a:r>
              <a:rPr lang="zh-CN" altLang="en-US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甲方信息、设计时间</a:t>
            </a:r>
            <a:endParaRPr lang="zh-CN" altLang="en-US" sz="1400" dirty="0"/>
          </a:p>
        </p:txBody>
      </p:sp>
      <p:sp>
        <p:nvSpPr>
          <p:cNvPr id="20" name="文本框 19"/>
          <p:cNvSpPr txBox="1"/>
          <p:nvPr/>
        </p:nvSpPr>
        <p:spPr>
          <a:xfrm>
            <a:off x="628322" y="6200745"/>
            <a:ext cx="3077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D</a:t>
            </a:r>
            <a:r>
              <a:rPr lang="zh-CN" altLang="en-US" sz="1400" dirty="0"/>
              <a:t>项目      建筑规模：</a:t>
            </a:r>
            <a:r>
              <a:rPr lang="en-US" altLang="zh-CN" sz="1400" dirty="0"/>
              <a:t>xx</a:t>
            </a:r>
            <a:r>
              <a:rPr lang="zh-CN" altLang="en-US" sz="1400" dirty="0"/>
              <a:t>万平方米</a:t>
            </a:r>
            <a:endParaRPr lang="en-US" altLang="zh-CN" sz="1400" dirty="0"/>
          </a:p>
          <a:p>
            <a:r>
              <a:rPr lang="zh-CN" altLang="en-US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甲方信息、设计时间</a:t>
            </a:r>
            <a:endParaRPr lang="zh-CN" altLang="en-US" sz="1400" dirty="0"/>
          </a:p>
        </p:txBody>
      </p:sp>
      <p:sp>
        <p:nvSpPr>
          <p:cNvPr id="21" name="文本框 20"/>
          <p:cNvSpPr txBox="1"/>
          <p:nvPr/>
        </p:nvSpPr>
        <p:spPr>
          <a:xfrm>
            <a:off x="4664521" y="6195946"/>
            <a:ext cx="3077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E</a:t>
            </a:r>
            <a:r>
              <a:rPr lang="zh-CN" altLang="en-US" sz="1400" dirty="0"/>
              <a:t>项目      建筑规模：</a:t>
            </a:r>
            <a:r>
              <a:rPr lang="en-US" altLang="zh-CN" sz="1400" dirty="0"/>
              <a:t>xx</a:t>
            </a:r>
            <a:r>
              <a:rPr lang="zh-CN" altLang="en-US" sz="1400" dirty="0"/>
              <a:t>万平方米</a:t>
            </a:r>
            <a:endParaRPr lang="en-US" altLang="zh-CN" sz="1400" dirty="0"/>
          </a:p>
          <a:p>
            <a:r>
              <a:rPr lang="zh-CN" altLang="en-US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甲方信息、设计时间</a:t>
            </a:r>
            <a:endParaRPr lang="zh-CN" altLang="en-US" sz="1400" dirty="0"/>
          </a:p>
        </p:txBody>
      </p:sp>
      <p:sp>
        <p:nvSpPr>
          <p:cNvPr id="22" name="文本框 21"/>
          <p:cNvSpPr txBox="1"/>
          <p:nvPr/>
        </p:nvSpPr>
        <p:spPr>
          <a:xfrm>
            <a:off x="8825053" y="6244049"/>
            <a:ext cx="3077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F</a:t>
            </a:r>
            <a:r>
              <a:rPr lang="zh-CN" altLang="en-US" sz="1400" dirty="0"/>
              <a:t>项目      建筑规模：</a:t>
            </a:r>
            <a:r>
              <a:rPr lang="en-US" altLang="zh-CN" sz="1400" dirty="0"/>
              <a:t>xx</a:t>
            </a:r>
            <a:r>
              <a:rPr lang="zh-CN" altLang="en-US" sz="1400" dirty="0"/>
              <a:t>万平方米</a:t>
            </a:r>
            <a:endParaRPr lang="en-US" altLang="zh-CN" sz="1400" dirty="0"/>
          </a:p>
          <a:p>
            <a:r>
              <a:rPr lang="zh-CN" altLang="en-US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甲方信息、设计时间</a:t>
            </a:r>
            <a:endParaRPr lang="zh-CN" altLang="en-US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PA-矩形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24000" y="2011363"/>
            <a:ext cx="9144000" cy="2228851"/>
          </a:xfrm>
          <a:prstGeom prst="rect">
            <a:avLst/>
          </a:prstGeom>
          <a:solidFill>
            <a:srgbClr val="002B41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6147" name="PA-直接连接符 5"/>
          <p:cNvCxnSpPr>
            <a:cxnSpLocks noChangeShapeType="1"/>
          </p:cNvCxnSpPr>
          <p:nvPr>
            <p:custDataLst>
              <p:tags r:id="rId3"/>
            </p:custDataLst>
          </p:nvPr>
        </p:nvCxnSpPr>
        <p:spPr bwMode="auto">
          <a:xfrm>
            <a:off x="1524000" y="1938339"/>
            <a:ext cx="9144000" cy="0"/>
          </a:xfrm>
          <a:prstGeom prst="line">
            <a:avLst/>
          </a:prstGeom>
          <a:noFill/>
          <a:ln w="6350">
            <a:solidFill>
              <a:srgbClr val="0D0D0D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48" name="PA-直接连接符 6"/>
          <p:cNvCxnSpPr>
            <a:cxnSpLocks noChangeShapeType="1"/>
          </p:cNvCxnSpPr>
          <p:nvPr>
            <p:custDataLst>
              <p:tags r:id="rId4"/>
            </p:custDataLst>
          </p:nvPr>
        </p:nvCxnSpPr>
        <p:spPr bwMode="auto">
          <a:xfrm>
            <a:off x="9745663" y="0"/>
            <a:ext cx="0" cy="4240213"/>
          </a:xfrm>
          <a:prstGeom prst="line">
            <a:avLst/>
          </a:prstGeom>
          <a:noFill/>
          <a:ln w="19050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149" name="PA-标题 5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278438" y="2481264"/>
            <a:ext cx="4375151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>
              <a:lnSpc>
                <a:spcPct val="90000"/>
              </a:lnSpc>
            </a:pPr>
            <a:r>
              <a:rPr lang="zh-CN" altLang="en-US" sz="3600" b="1" dirty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设计团队简介</a:t>
            </a:r>
          </a:p>
        </p:txBody>
      </p:sp>
      <p:cxnSp>
        <p:nvCxnSpPr>
          <p:cNvPr id="6151" name="PA-直接连接符 7"/>
          <p:cNvCxnSpPr>
            <a:cxnSpLocks noChangeShapeType="1"/>
          </p:cNvCxnSpPr>
          <p:nvPr>
            <p:custDataLst>
              <p:tags r:id="rId6"/>
            </p:custDataLst>
          </p:nvPr>
        </p:nvCxnSpPr>
        <p:spPr bwMode="auto">
          <a:xfrm>
            <a:off x="1524000" y="3708400"/>
            <a:ext cx="9144000" cy="0"/>
          </a:xfrm>
          <a:prstGeom prst="line">
            <a:avLst/>
          </a:prstGeom>
          <a:noFill/>
          <a:ln w="6350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55" name="PA-直接连接符 6"/>
          <p:cNvCxnSpPr>
            <a:cxnSpLocks noChangeShapeType="1"/>
          </p:cNvCxnSpPr>
          <p:nvPr>
            <p:custDataLst>
              <p:tags r:id="rId7"/>
            </p:custDataLst>
          </p:nvPr>
        </p:nvCxnSpPr>
        <p:spPr bwMode="auto">
          <a:xfrm>
            <a:off x="9898063" y="0"/>
            <a:ext cx="0" cy="4240213"/>
          </a:xfrm>
          <a:prstGeom prst="line">
            <a:avLst/>
          </a:prstGeom>
          <a:noFill/>
          <a:ln w="19050">
            <a:solidFill>
              <a:srgbClr val="002B41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" name="PA-标题 5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9837738" y="2481264"/>
            <a:ext cx="906463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>
              <a:lnSpc>
                <a:spcPct val="90000"/>
              </a:lnSpc>
            </a:pPr>
            <a:r>
              <a:rPr lang="en-US" altLang="zh-CN" sz="3600" b="1" dirty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02</a:t>
            </a:r>
            <a:endParaRPr lang="zh-CN" altLang="en-US" sz="3600" b="1" dirty="0">
              <a:solidFill>
                <a:schemeClr val="bg1"/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5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5A1A95E86B10B9AB5550002FF12B0EA56D000405632874BC50024C1037F77C0F94C04B67B4C2100A7AA32C9C5BB52837D9165C348A88A54C8C79B8EFA65F053EF0087A7ED95375B8" hidden="1"/>
          <p:cNvSpPr txBox="1"/>
          <p:nvPr/>
        </p:nvSpPr>
        <p:spPr>
          <a:xfrm>
            <a:off x="-355600" y="1803400"/>
            <a:ext cx="420693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35"/>
              <a:t>e7d195523061f1c0092ce48a5fc95870a0687ac45bc8b2caB227BFDC40F9DB2B7A559DE97B8BDC6E716585DDCE188C7BF488BAA08C98985C74A3E1B5E305210FABE6A8AE2A6A8AB67019A6860E9B7AF55A1A95E86B10B9AB5550002FF12B0EA56D000405632874BC50024C1037F77C0F94C04B67B4C2100A7AA32C9C5BB52837D9165C348A88A54C8C79B8EFA65F053EF0087A7ED95375B8</a:t>
            </a:r>
            <a:endParaRPr lang="zh-CN" altLang="en-US" sz="135"/>
          </a:p>
        </p:txBody>
      </p:sp>
      <p:sp>
        <p:nvSpPr>
          <p:cNvPr id="16" name="TextBox 76"/>
          <p:cNvSpPr txBox="1"/>
          <p:nvPr/>
        </p:nvSpPr>
        <p:spPr>
          <a:xfrm>
            <a:off x="443586" y="173616"/>
            <a:ext cx="3413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cap="all" dirty="0">
                <a:solidFill>
                  <a:srgbClr val="002B41"/>
                </a:solidFill>
                <a:latin typeface="Bodoni MT" panose="02070603080606020203" pitchFamily="18" charset="0"/>
              </a:rPr>
              <a:t>XXXXX</a:t>
            </a:r>
            <a:r>
              <a:rPr lang="zh-CN" altLang="en-US" sz="2400" b="1" cap="all" dirty="0">
                <a:solidFill>
                  <a:srgbClr val="002B41"/>
                </a:solidFill>
                <a:latin typeface="Bodoni MT" panose="02070603080606020203" pitchFamily="18" charset="0"/>
              </a:rPr>
              <a:t>（申请人名称）</a:t>
            </a:r>
          </a:p>
        </p:txBody>
      </p:sp>
      <p:sp>
        <p:nvSpPr>
          <p:cNvPr id="18" name="Freeform 5"/>
          <p:cNvSpPr/>
          <p:nvPr/>
        </p:nvSpPr>
        <p:spPr bwMode="auto">
          <a:xfrm flipH="1">
            <a:off x="1" y="-13280"/>
            <a:ext cx="409433" cy="832147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2" h="3907">
                <a:moveTo>
                  <a:pt x="1462" y="0"/>
                </a:moveTo>
                <a:lnTo>
                  <a:pt x="2332" y="0"/>
                </a:lnTo>
                <a:lnTo>
                  <a:pt x="2332" y="3907"/>
                </a:lnTo>
                <a:lnTo>
                  <a:pt x="0" y="2595"/>
                </a:lnTo>
                <a:lnTo>
                  <a:pt x="1462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36097" y="818867"/>
            <a:ext cx="5705980" cy="41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SzPct val="80000"/>
              <a:defRPr/>
            </a:pPr>
            <a:r>
              <a:rPr lang="zh-CN" altLang="en-US" sz="1600" b="1" dirty="0">
                <a:solidFill>
                  <a:srgbClr val="0220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charset="-122"/>
                <a:sym typeface="+mn-ea"/>
              </a:rPr>
              <a:t>项目组构成</a:t>
            </a:r>
            <a:r>
              <a:rPr lang="zh-CN" altLang="en-US" sz="1600" b="1" dirty="0" smtClean="0">
                <a:solidFill>
                  <a:srgbClr val="0220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charset="-122"/>
                <a:sym typeface="+mn-ea"/>
              </a:rPr>
              <a:t>：</a:t>
            </a:r>
            <a:r>
              <a:rPr lang="zh-CN" altLang="en-US" sz="1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charset="-122"/>
                <a:sym typeface="+mn-ea"/>
              </a:rPr>
              <a:t>（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charset="-122"/>
                <a:sym typeface="+mn-ea"/>
              </a:rPr>
              <a:t>严格对应团队成员表内所列专业）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47527947"/>
              </p:ext>
            </p:extLst>
          </p:nvPr>
        </p:nvGraphicFramePr>
        <p:xfrm>
          <a:off x="1138843" y="1271846"/>
          <a:ext cx="10183093" cy="44134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548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548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063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0745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322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4116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18624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105571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团队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姓名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学历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专业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单位职务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从业时间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技术职称及执业资格情况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5596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首席设计师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0351">
                <a:tc rowSpan="5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项目组成员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8035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8035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8035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8035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4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2625056" y="3631513"/>
            <a:ext cx="77251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cap="all" dirty="0">
                <a:solidFill>
                  <a:srgbClr val="FF0000"/>
                </a:solidFill>
                <a:latin typeface="Bodoni MT" panose="02070603080606020203" pitchFamily="18" charset="0"/>
              </a:rPr>
              <a:t>注意：填写内容应与资格预审报名文件完全一致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5A1A95E86B10B9AB5550002FF12B0EA56D000405632874BC50024C1037F77C0F94C04B67B4C2100A7AA32C9C5BB52837D9165C348A88A54C8C79B8EFA65F053EF0087A7ED95375B8" hidden="1"/>
          <p:cNvSpPr txBox="1"/>
          <p:nvPr/>
        </p:nvSpPr>
        <p:spPr>
          <a:xfrm>
            <a:off x="-355600" y="1803400"/>
            <a:ext cx="420693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35"/>
              <a:t>e7d195523061f1c0092ce48a5fc95870a0687ac45bc8b2caB227BFDC40F9DB2B7A559DE97B8BDC6E716585DDCE188C7BF488BAA08C98985C74A3E1B5E305210FABE6A8AE2A6A8AB67019A6860E9B7AF55A1A95E86B10B9AB5550002FF12B0EA56D000405632874BC50024C1037F77C0F94C04B67B4C2100A7AA32C9C5BB52837D9165C348A88A54C8C79B8EFA65F053EF0087A7ED95375B8</a:t>
            </a:r>
            <a:endParaRPr lang="zh-CN" altLang="en-US" sz="135"/>
          </a:p>
        </p:txBody>
      </p:sp>
      <p:sp>
        <p:nvSpPr>
          <p:cNvPr id="16" name="TextBox 76"/>
          <p:cNvSpPr txBox="1"/>
          <p:nvPr/>
        </p:nvSpPr>
        <p:spPr>
          <a:xfrm>
            <a:off x="443585" y="709075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cap="all" dirty="0">
                <a:solidFill>
                  <a:srgbClr val="002B41"/>
                </a:solidFill>
                <a:latin typeface="Bodoni MT" panose="02070603080606020203" pitchFamily="18" charset="0"/>
              </a:rPr>
              <a:t>首席设计师介绍</a:t>
            </a:r>
          </a:p>
        </p:txBody>
      </p:sp>
      <p:sp>
        <p:nvSpPr>
          <p:cNvPr id="18" name="Freeform 5"/>
          <p:cNvSpPr/>
          <p:nvPr/>
        </p:nvSpPr>
        <p:spPr bwMode="auto">
          <a:xfrm flipH="1">
            <a:off x="1" y="-13280"/>
            <a:ext cx="409433" cy="832147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2" h="3907">
                <a:moveTo>
                  <a:pt x="1462" y="0"/>
                </a:moveTo>
                <a:lnTo>
                  <a:pt x="2332" y="0"/>
                </a:lnTo>
                <a:lnTo>
                  <a:pt x="2332" y="3907"/>
                </a:lnTo>
                <a:lnTo>
                  <a:pt x="0" y="2595"/>
                </a:lnTo>
                <a:lnTo>
                  <a:pt x="1462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6" name="表格 5"/>
          <p:cNvGraphicFramePr/>
          <p:nvPr>
            <p:extLst>
              <p:ext uri="{D42A27DB-BD31-4B8C-83A1-F6EECF244321}">
                <p14:modId xmlns:p14="http://schemas.microsoft.com/office/powerpoint/2010/main" xmlns="" val="1383966914"/>
              </p:ext>
            </p:extLst>
          </p:nvPr>
        </p:nvGraphicFramePr>
        <p:xfrm>
          <a:off x="288291" y="1293495"/>
          <a:ext cx="6359526" cy="45389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66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729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姓名 </a:t>
                      </a:r>
                      <a:endParaRPr lang="zh-CN" altLang="en-US" sz="1600" b="0" dirty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3048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altLang="zh-CN" sz="16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zh-CN" sz="16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3048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52525">
                <a:tc>
                  <a:txBody>
                    <a:bodyPr/>
                    <a:lstStyle/>
                    <a:p>
                      <a:pPr marL="180000" indent="0" algn="l">
                        <a:buNone/>
                      </a:pPr>
                      <a:r>
                        <a:rPr lang="zh-CN" altLang="en-US" sz="1600" b="0" dirty="0">
                          <a:highlight>
                            <a:srgbClr val="C0C0C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学历、学位及专业</a:t>
                      </a:r>
                      <a:endParaRPr lang="zh-CN" altLang="en-US" sz="1600" b="0" dirty="0">
                        <a:highlight>
                          <a:srgbClr val="C0C0C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3048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altLang="zh-CN" sz="16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zh-CN" sz="16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3048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9984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 b="0" dirty="0">
                          <a:highlight>
                            <a:srgbClr val="C0C0C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详细任职历史</a:t>
                      </a:r>
                      <a:endParaRPr lang="en-US" altLang="zh-CN" sz="1600" b="0" dirty="0">
                        <a:highlight>
                          <a:srgbClr val="C0C0C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altLang="en-US" sz="1600" b="0" dirty="0">
                          <a:highlight>
                            <a:srgbClr val="C0C0C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（自现职开始） </a:t>
                      </a:r>
                      <a:endParaRPr lang="zh-CN" altLang="en-US" sz="1600" b="0" dirty="0">
                        <a:highlight>
                          <a:srgbClr val="C0C0C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3048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altLang="zh-CN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zh-CN" sz="1600" b="0" dirty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3048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15111">
                <a:tc>
                  <a:txBody>
                    <a:bodyPr/>
                    <a:lstStyle/>
                    <a:p>
                      <a:pPr marL="180000" indent="0" algn="l" defTabSz="914400" rtl="0" eaLnBrk="1" latinLnBrk="0" hangingPunct="1">
                        <a:buNone/>
                      </a:pPr>
                      <a:r>
                        <a:rPr lang="zh-CN" altLang="en-US" sz="1600" b="0" kern="1200" dirty="0">
                          <a:solidFill>
                            <a:schemeClr val="tx1"/>
                          </a:solidFill>
                          <a:highlight>
                            <a:srgbClr val="C0C0C0"/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获得国内或国际奖项 </a:t>
                      </a:r>
                    </a:p>
                  </a:txBody>
                  <a:tcPr marL="0" marR="0" marT="0" marB="3048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 b="0" dirty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3048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6814186" y="1292226"/>
            <a:ext cx="5215255" cy="3598545"/>
          </a:xfrm>
          <a:prstGeom prst="rect">
            <a:avLst/>
          </a:prstGeom>
          <a:solidFill>
            <a:srgbClr val="D7DC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（首席设计师照片）</a:t>
            </a:r>
          </a:p>
        </p:txBody>
      </p:sp>
      <p:sp>
        <p:nvSpPr>
          <p:cNvPr id="8" name="TextBox 76"/>
          <p:cNvSpPr txBox="1"/>
          <p:nvPr/>
        </p:nvSpPr>
        <p:spPr>
          <a:xfrm>
            <a:off x="443586" y="173616"/>
            <a:ext cx="3413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cap="all" dirty="0">
                <a:solidFill>
                  <a:srgbClr val="002B41"/>
                </a:solidFill>
                <a:latin typeface="Bodoni MT" panose="02070603080606020203" pitchFamily="18" charset="0"/>
              </a:rPr>
              <a:t>XXXXX</a:t>
            </a:r>
            <a:r>
              <a:rPr lang="zh-CN" altLang="en-US" sz="2400" b="1" cap="all" dirty="0">
                <a:solidFill>
                  <a:srgbClr val="002B41"/>
                </a:solidFill>
                <a:latin typeface="Bodoni MT" panose="02070603080606020203" pitchFamily="18" charset="0"/>
              </a:rPr>
              <a:t>（申请人名称）</a:t>
            </a:r>
          </a:p>
        </p:txBody>
      </p:sp>
      <p:sp>
        <p:nvSpPr>
          <p:cNvPr id="9" name="矩形 8"/>
          <p:cNvSpPr/>
          <p:nvPr/>
        </p:nvSpPr>
        <p:spPr>
          <a:xfrm>
            <a:off x="2625056" y="3631513"/>
            <a:ext cx="77251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cap="all" dirty="0">
                <a:solidFill>
                  <a:srgbClr val="FF0000"/>
                </a:solidFill>
                <a:latin typeface="Bodoni MT" panose="02070603080606020203" pitchFamily="18" charset="0"/>
              </a:rPr>
              <a:t>注意：填写内容应与资格预审报名文件完全一致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5A1A95E86B10B9AB5550002FF12B0EA56D000405632874BC50024C1037F77C0F94C04B67B4C2100A7AA32C9C5BB52837D9165C348A88A54C8C79B8EFA65F053EF0087A7ED95375B8" hidden="1"/>
          <p:cNvSpPr txBox="1"/>
          <p:nvPr/>
        </p:nvSpPr>
        <p:spPr>
          <a:xfrm>
            <a:off x="-355600" y="1803400"/>
            <a:ext cx="420693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35"/>
              <a:t>e7d195523061f1c0092ce48a5fc95870a0687ac45bc8b2caB227BFDC40F9DB2B7A559DE97B8BDC6E716585DDCE188C7BF488BAA08C98985C74A3E1B5E305210FABE6A8AE2A6A8AB67019A6860E9B7AF55A1A95E86B10B9AB5550002FF12B0EA56D000405632874BC50024C1037F77C0F94C04B67B4C2100A7AA32C9C5BB52837D9165C348A88A54C8C79B8EFA65F053EF0087A7ED95375B8</a:t>
            </a:r>
            <a:endParaRPr lang="zh-CN" altLang="en-US" sz="135"/>
          </a:p>
        </p:txBody>
      </p:sp>
      <p:sp>
        <p:nvSpPr>
          <p:cNvPr id="16" name="TextBox 76"/>
          <p:cNvSpPr txBox="1"/>
          <p:nvPr/>
        </p:nvSpPr>
        <p:spPr>
          <a:xfrm>
            <a:off x="443586" y="550667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cap="all" dirty="0">
                <a:solidFill>
                  <a:srgbClr val="002B41"/>
                </a:solidFill>
                <a:latin typeface="Bodoni MT" panose="02070603080606020203" pitchFamily="18" charset="0"/>
              </a:rPr>
              <a:t>首席设计师业绩</a:t>
            </a:r>
          </a:p>
        </p:txBody>
      </p:sp>
      <p:sp>
        <p:nvSpPr>
          <p:cNvPr id="18" name="Freeform 5"/>
          <p:cNvSpPr/>
          <p:nvPr/>
        </p:nvSpPr>
        <p:spPr bwMode="auto">
          <a:xfrm flipH="1">
            <a:off x="1" y="-13280"/>
            <a:ext cx="409433" cy="832147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2" h="3907">
                <a:moveTo>
                  <a:pt x="1462" y="0"/>
                </a:moveTo>
                <a:lnTo>
                  <a:pt x="2332" y="0"/>
                </a:lnTo>
                <a:lnTo>
                  <a:pt x="2332" y="3907"/>
                </a:lnTo>
                <a:lnTo>
                  <a:pt x="0" y="2595"/>
                </a:lnTo>
                <a:lnTo>
                  <a:pt x="1462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20513" y="920827"/>
            <a:ext cx="11594969" cy="2378555"/>
            <a:chOff x="320511" y="1366885"/>
            <a:chExt cx="9420521" cy="1932496"/>
          </a:xfrm>
        </p:grpSpPr>
        <p:sp>
          <p:nvSpPr>
            <p:cNvPr id="3" name="矩形 2"/>
            <p:cNvSpPr/>
            <p:nvPr/>
          </p:nvSpPr>
          <p:spPr>
            <a:xfrm>
              <a:off x="320511" y="1366886"/>
              <a:ext cx="2912883" cy="193249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74330" y="1366885"/>
              <a:ext cx="2912883" cy="193249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6828149" y="1366885"/>
              <a:ext cx="2912883" cy="193249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20513" y="3800371"/>
            <a:ext cx="11594969" cy="2378555"/>
            <a:chOff x="320511" y="1366885"/>
            <a:chExt cx="9420521" cy="1932496"/>
          </a:xfrm>
        </p:grpSpPr>
        <p:sp>
          <p:nvSpPr>
            <p:cNvPr id="11" name="矩形 10"/>
            <p:cNvSpPr/>
            <p:nvPr/>
          </p:nvSpPr>
          <p:spPr>
            <a:xfrm>
              <a:off x="320511" y="1366886"/>
              <a:ext cx="2912883" cy="193249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3574330" y="1366885"/>
              <a:ext cx="2912883" cy="193249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6828149" y="1366885"/>
              <a:ext cx="2912883" cy="193249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09224" y="3277151"/>
            <a:ext cx="3871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项目名称      建筑规模：</a:t>
            </a:r>
            <a:r>
              <a:rPr lang="en-US" altLang="zh-CN" sz="1400" dirty="0"/>
              <a:t>xx</a:t>
            </a:r>
            <a:r>
              <a:rPr lang="zh-CN" altLang="en-US" sz="1400" dirty="0"/>
              <a:t>万平方米</a:t>
            </a:r>
            <a:endParaRPr lang="en-US" altLang="zh-CN" sz="1400" dirty="0"/>
          </a:p>
          <a:p>
            <a:r>
              <a:rPr lang="zh-CN" altLang="en-US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项目状态（已建成、在建或中标）、设计时间</a:t>
            </a:r>
            <a:endParaRPr lang="zh-CN" altLang="en-US" sz="1400" dirty="0"/>
          </a:p>
        </p:txBody>
      </p:sp>
      <p:sp>
        <p:nvSpPr>
          <p:cNvPr id="15" name="文本框 14"/>
          <p:cNvSpPr txBox="1"/>
          <p:nvPr/>
        </p:nvSpPr>
        <p:spPr>
          <a:xfrm>
            <a:off x="4240830" y="3297647"/>
            <a:ext cx="40048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项目名称    建筑规模：</a:t>
            </a:r>
            <a:r>
              <a:rPr lang="en-US" altLang="zh-CN" sz="1400" dirty="0"/>
              <a:t>xx</a:t>
            </a:r>
            <a:r>
              <a:rPr lang="zh-CN" altLang="en-US" sz="1400" dirty="0"/>
              <a:t>万平方米</a:t>
            </a:r>
            <a:endParaRPr lang="en-US" altLang="zh-CN" sz="1400" dirty="0"/>
          </a:p>
          <a:p>
            <a:r>
              <a:rPr lang="zh-CN" altLang="en-US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项目状态（已建成、在建或中标）、设计时间</a:t>
            </a:r>
            <a:endParaRPr lang="zh-CN" altLang="en-US" sz="1400" dirty="0"/>
          </a:p>
          <a:p>
            <a:endParaRPr lang="zh-CN" altLang="en-US" sz="1400" dirty="0"/>
          </a:p>
        </p:txBody>
      </p:sp>
      <p:sp>
        <p:nvSpPr>
          <p:cNvPr id="22" name="TextBox 76"/>
          <p:cNvSpPr txBox="1"/>
          <p:nvPr/>
        </p:nvSpPr>
        <p:spPr>
          <a:xfrm>
            <a:off x="443586" y="173616"/>
            <a:ext cx="3413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cap="all" dirty="0">
                <a:solidFill>
                  <a:srgbClr val="002B41"/>
                </a:solidFill>
                <a:latin typeface="Bodoni MT" panose="02070603080606020203" pitchFamily="18" charset="0"/>
              </a:rPr>
              <a:t>XXXXX</a:t>
            </a:r>
            <a:r>
              <a:rPr lang="zh-CN" altLang="en-US" sz="2400" b="1" cap="all" dirty="0">
                <a:solidFill>
                  <a:srgbClr val="002B41"/>
                </a:solidFill>
                <a:latin typeface="Bodoni MT" panose="02070603080606020203" pitchFamily="18" charset="0"/>
              </a:rPr>
              <a:t>（申请人名称）</a:t>
            </a:r>
          </a:p>
        </p:txBody>
      </p:sp>
      <p:sp>
        <p:nvSpPr>
          <p:cNvPr id="23" name="矩形 22"/>
          <p:cNvSpPr/>
          <p:nvPr/>
        </p:nvSpPr>
        <p:spPr>
          <a:xfrm>
            <a:off x="934591" y="2328155"/>
            <a:ext cx="1059777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cap="all" dirty="0">
                <a:solidFill>
                  <a:srgbClr val="FF0000"/>
                </a:solidFill>
                <a:latin typeface="Bodoni MT" panose="02070603080606020203" pitchFamily="18" charset="0"/>
              </a:rPr>
              <a:t>注意：项目数量、名称等相关信息应与资格预审报名文件完全一致</a:t>
            </a:r>
            <a:endParaRPr lang="en-US" altLang="zh-CN" sz="2800" b="1" cap="all" dirty="0">
              <a:solidFill>
                <a:srgbClr val="FF0000"/>
              </a:solidFill>
              <a:latin typeface="Bodoni MT" panose="02070603080606020203" pitchFamily="18" charset="0"/>
            </a:endParaRPr>
          </a:p>
          <a:p>
            <a:r>
              <a:rPr lang="zh-CN" altLang="en-US" sz="2800" b="1" cap="all" dirty="0">
                <a:solidFill>
                  <a:srgbClr val="FF0000"/>
                </a:solidFill>
                <a:latin typeface="Bodoni MT" panose="02070603080606020203" pitchFamily="18" charset="0"/>
              </a:rPr>
              <a:t>（该页为首席设计师业绩汇总简介）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21810" y="4819853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主要效果图或照片</a:t>
            </a:r>
          </a:p>
        </p:txBody>
      </p:sp>
      <p:sp>
        <p:nvSpPr>
          <p:cNvPr id="24" name="矩形 23"/>
          <p:cNvSpPr/>
          <p:nvPr/>
        </p:nvSpPr>
        <p:spPr>
          <a:xfrm>
            <a:off x="1187502" y="4819853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主要效果图或照片</a:t>
            </a:r>
          </a:p>
        </p:txBody>
      </p:sp>
      <p:sp>
        <p:nvSpPr>
          <p:cNvPr id="25" name="矩形 24"/>
          <p:cNvSpPr/>
          <p:nvPr/>
        </p:nvSpPr>
        <p:spPr>
          <a:xfrm>
            <a:off x="1187502" y="1849385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主要效果图或照片</a:t>
            </a:r>
          </a:p>
        </p:txBody>
      </p:sp>
      <p:sp>
        <p:nvSpPr>
          <p:cNvPr id="26" name="矩形 25"/>
          <p:cNvSpPr/>
          <p:nvPr/>
        </p:nvSpPr>
        <p:spPr>
          <a:xfrm>
            <a:off x="5201653" y="1849385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主要效果图或照片</a:t>
            </a:r>
          </a:p>
        </p:txBody>
      </p:sp>
      <p:sp>
        <p:nvSpPr>
          <p:cNvPr id="27" name="矩形 26"/>
          <p:cNvSpPr/>
          <p:nvPr/>
        </p:nvSpPr>
        <p:spPr>
          <a:xfrm>
            <a:off x="9311135" y="1849385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主要效果图或照片</a:t>
            </a:r>
          </a:p>
        </p:txBody>
      </p:sp>
      <p:sp>
        <p:nvSpPr>
          <p:cNvPr id="28" name="矩形 27"/>
          <p:cNvSpPr/>
          <p:nvPr/>
        </p:nvSpPr>
        <p:spPr>
          <a:xfrm>
            <a:off x="9311135" y="4819853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主要效果图或照片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320513" y="6194310"/>
            <a:ext cx="40048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项目名称    建筑规模：</a:t>
            </a:r>
            <a:r>
              <a:rPr lang="en-US" altLang="zh-CN" sz="1400" dirty="0"/>
              <a:t>xx</a:t>
            </a:r>
            <a:r>
              <a:rPr lang="zh-CN" altLang="en-US" sz="1400" dirty="0"/>
              <a:t>万平方米</a:t>
            </a:r>
            <a:endParaRPr lang="en-US" altLang="zh-CN" sz="1400" dirty="0"/>
          </a:p>
          <a:p>
            <a:r>
              <a:rPr lang="zh-CN" altLang="en-US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项目状态（已建成、在建或中标）、设计时间</a:t>
            </a:r>
            <a:endParaRPr lang="zh-CN" altLang="en-US" sz="1400" dirty="0"/>
          </a:p>
          <a:p>
            <a:endParaRPr lang="zh-CN" altLang="en-US" sz="1400" dirty="0"/>
          </a:p>
        </p:txBody>
      </p:sp>
      <p:sp>
        <p:nvSpPr>
          <p:cNvPr id="30" name="文本框 29"/>
          <p:cNvSpPr txBox="1"/>
          <p:nvPr/>
        </p:nvSpPr>
        <p:spPr>
          <a:xfrm>
            <a:off x="8330246" y="3277151"/>
            <a:ext cx="40048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项目名称    建筑规模：</a:t>
            </a:r>
            <a:r>
              <a:rPr lang="en-US" altLang="zh-CN" sz="1400" dirty="0"/>
              <a:t>xx</a:t>
            </a:r>
            <a:r>
              <a:rPr lang="zh-CN" altLang="en-US" sz="1400" dirty="0"/>
              <a:t>万平方米</a:t>
            </a:r>
            <a:endParaRPr lang="en-US" altLang="zh-CN" sz="1400" dirty="0"/>
          </a:p>
          <a:p>
            <a:r>
              <a:rPr lang="zh-CN" altLang="en-US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项目状态（已建成、在建或中标）、设计时间</a:t>
            </a:r>
            <a:endParaRPr lang="zh-CN" altLang="en-US" sz="1400" dirty="0"/>
          </a:p>
          <a:p>
            <a:endParaRPr lang="zh-CN" altLang="en-US" sz="1400" dirty="0"/>
          </a:p>
        </p:txBody>
      </p:sp>
      <p:sp>
        <p:nvSpPr>
          <p:cNvPr id="31" name="文本框 30"/>
          <p:cNvSpPr txBox="1"/>
          <p:nvPr/>
        </p:nvSpPr>
        <p:spPr>
          <a:xfrm>
            <a:off x="8330246" y="6178925"/>
            <a:ext cx="40048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项目名称    建筑规模：</a:t>
            </a:r>
            <a:r>
              <a:rPr lang="en-US" altLang="zh-CN" sz="1400" dirty="0"/>
              <a:t>xx</a:t>
            </a:r>
            <a:r>
              <a:rPr lang="zh-CN" altLang="en-US" sz="1400" dirty="0"/>
              <a:t>万平方米</a:t>
            </a:r>
            <a:endParaRPr lang="en-US" altLang="zh-CN" sz="1400" dirty="0"/>
          </a:p>
          <a:p>
            <a:r>
              <a:rPr lang="zh-CN" altLang="en-US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项目状态（已建成、在建或中标）、设计时间</a:t>
            </a:r>
            <a:endParaRPr lang="zh-CN" altLang="en-US" sz="1400" dirty="0"/>
          </a:p>
          <a:p>
            <a:endParaRPr lang="zh-CN" altLang="en-US" sz="1400" dirty="0"/>
          </a:p>
        </p:txBody>
      </p:sp>
      <p:sp>
        <p:nvSpPr>
          <p:cNvPr id="32" name="文本框 31"/>
          <p:cNvSpPr txBox="1"/>
          <p:nvPr/>
        </p:nvSpPr>
        <p:spPr>
          <a:xfrm>
            <a:off x="4325380" y="6178925"/>
            <a:ext cx="40048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项目名称    建筑规模：</a:t>
            </a:r>
            <a:r>
              <a:rPr lang="en-US" altLang="zh-CN" sz="1400" dirty="0"/>
              <a:t>xx</a:t>
            </a:r>
            <a:r>
              <a:rPr lang="zh-CN" altLang="en-US" sz="1400" dirty="0"/>
              <a:t>万平方米</a:t>
            </a:r>
            <a:endParaRPr lang="en-US" altLang="zh-CN" sz="1400" dirty="0"/>
          </a:p>
          <a:p>
            <a:r>
              <a:rPr lang="zh-CN" altLang="en-US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项目状态（已建成、在建或中标）、设计时间</a:t>
            </a:r>
            <a:endParaRPr lang="zh-CN" altLang="en-US" sz="1400" dirty="0"/>
          </a:p>
          <a:p>
            <a:endParaRPr lang="zh-CN" altLang="en-US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5A1A95E86B10B9AB5550002FF12B0EA56D000405632874BC50024C1037F77C0F94C04B67B4C2100A7AA32C9C5BB52837D9165C348A88A54C8C79B8EFA65F053EF0087A7ED95375B8" hidden="1"/>
          <p:cNvSpPr txBox="1"/>
          <p:nvPr/>
        </p:nvSpPr>
        <p:spPr>
          <a:xfrm>
            <a:off x="-355600" y="1803400"/>
            <a:ext cx="420693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35"/>
              <a:t>e7d195523061f1c0092ce48a5fc95870a0687ac45bc8b2caB227BFDC40F9DB2B7A559DE97B8BDC6E716585DDCE188C7BF488BAA08C98985C74A3E1B5E305210FABE6A8AE2A6A8AB67019A6860E9B7AF55A1A95E86B10B9AB5550002FF12B0EA56D000405632874BC50024C1037F77C0F94C04B67B4C2100A7AA32C9C5BB52837D9165C348A88A54C8C79B8EFA65F053EF0087A7ED95375B8</a:t>
            </a:r>
            <a:endParaRPr lang="zh-CN" altLang="en-US" sz="135"/>
          </a:p>
        </p:txBody>
      </p:sp>
      <p:sp>
        <p:nvSpPr>
          <p:cNvPr id="16" name="TextBox 76"/>
          <p:cNvSpPr txBox="1"/>
          <p:nvPr/>
        </p:nvSpPr>
        <p:spPr>
          <a:xfrm>
            <a:off x="443586" y="65674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cap="all" dirty="0">
                <a:solidFill>
                  <a:srgbClr val="002B41"/>
                </a:solidFill>
                <a:latin typeface="Bodoni MT" panose="02070603080606020203" pitchFamily="18" charset="0"/>
              </a:rPr>
              <a:t>首席设计师业绩</a:t>
            </a:r>
          </a:p>
        </p:txBody>
      </p:sp>
      <p:sp>
        <p:nvSpPr>
          <p:cNvPr id="18" name="Freeform 5"/>
          <p:cNvSpPr/>
          <p:nvPr/>
        </p:nvSpPr>
        <p:spPr bwMode="auto">
          <a:xfrm flipH="1">
            <a:off x="1" y="-13280"/>
            <a:ext cx="409433" cy="832147"/>
          </a:xfrm>
          <a:custGeom>
            <a:avLst/>
            <a:gdLst>
              <a:gd name="T0" fmla="*/ 1462 w 2332"/>
              <a:gd name="T1" fmla="*/ 0 h 3907"/>
              <a:gd name="T2" fmla="*/ 2332 w 2332"/>
              <a:gd name="T3" fmla="*/ 0 h 3907"/>
              <a:gd name="T4" fmla="*/ 2332 w 2332"/>
              <a:gd name="T5" fmla="*/ 3907 h 3907"/>
              <a:gd name="T6" fmla="*/ 0 w 2332"/>
              <a:gd name="T7" fmla="*/ 2595 h 3907"/>
              <a:gd name="T8" fmla="*/ 1462 w 2332"/>
              <a:gd name="T9" fmla="*/ 0 h 3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2" h="3907">
                <a:moveTo>
                  <a:pt x="1462" y="0"/>
                </a:moveTo>
                <a:lnTo>
                  <a:pt x="2332" y="0"/>
                </a:lnTo>
                <a:lnTo>
                  <a:pt x="2332" y="3907"/>
                </a:lnTo>
                <a:lnTo>
                  <a:pt x="0" y="2595"/>
                </a:lnTo>
                <a:lnTo>
                  <a:pt x="1462" y="0"/>
                </a:lnTo>
                <a:close/>
              </a:path>
            </a:pathLst>
          </a:custGeom>
          <a:solidFill>
            <a:srgbClr val="002B4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324628" y="284402"/>
            <a:ext cx="4590853" cy="6457063"/>
            <a:chOff x="8330244" y="920826"/>
            <a:chExt cx="3585236" cy="5042656"/>
          </a:xfrm>
        </p:grpSpPr>
        <p:sp>
          <p:nvSpPr>
            <p:cNvPr id="7" name="矩形 6"/>
            <p:cNvSpPr/>
            <p:nvPr/>
          </p:nvSpPr>
          <p:spPr>
            <a:xfrm>
              <a:off x="8330244" y="3584928"/>
              <a:ext cx="3585236" cy="237855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8330244" y="920826"/>
              <a:ext cx="3585236" cy="237855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43585" y="1118413"/>
            <a:ext cx="472230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/>
              <a:t>项目名称  </a:t>
            </a:r>
            <a:endParaRPr lang="en-US" altLang="zh-CN" sz="3200" b="1" dirty="0"/>
          </a:p>
          <a:p>
            <a:r>
              <a:rPr lang="zh-CN" altLang="en-US" dirty="0"/>
              <a:t>    </a:t>
            </a:r>
            <a:endParaRPr lang="en-US" altLang="zh-CN" dirty="0"/>
          </a:p>
          <a:p>
            <a:r>
              <a:rPr lang="zh-CN" altLang="en-US" dirty="0"/>
              <a:t>规模（总建筑面积）：</a:t>
            </a:r>
            <a:endParaRPr lang="en-US" altLang="zh-CN" dirty="0"/>
          </a:p>
          <a:p>
            <a:r>
              <a:rPr lang="zh-CN" altLang="en-US" dirty="0"/>
              <a:t>参与设计的角色：</a:t>
            </a:r>
            <a:endParaRPr lang="en-US" altLang="zh-CN" dirty="0"/>
          </a:p>
          <a:p>
            <a:r>
              <a:rPr lang="zh-CN" altLang="en-US" dirty="0"/>
              <a:t>设计内容：</a:t>
            </a:r>
            <a:endParaRPr lang="en-US" altLang="zh-CN" dirty="0"/>
          </a:p>
          <a:p>
            <a:r>
              <a:rPr lang="zh-CN" altLang="en-US" dirty="0"/>
              <a:t>项目状态（</a:t>
            </a:r>
            <a:r>
              <a:rPr lang="zh-CN" altLang="zh-CN" dirty="0"/>
              <a:t>已</a:t>
            </a:r>
            <a:r>
              <a:rPr lang="zh-CN" altLang="zh-CN" dirty="0" smtClean="0"/>
              <a:t>建成</a:t>
            </a:r>
            <a:r>
              <a:rPr lang="zh-CN" altLang="zh-CN" dirty="0" smtClean="0"/>
              <a:t>或在建</a:t>
            </a:r>
            <a:r>
              <a:rPr lang="zh-CN" altLang="en-US" dirty="0" smtClean="0"/>
              <a:t>）</a:t>
            </a:r>
            <a:r>
              <a:rPr lang="zh-CN" altLang="en-US" dirty="0"/>
              <a:t>：</a:t>
            </a:r>
            <a:endParaRPr lang="en-US" altLang="zh-CN" dirty="0"/>
          </a:p>
          <a:p>
            <a:r>
              <a:rPr lang="zh-CN" altLang="en-US" dirty="0"/>
              <a:t>获奖情况：</a:t>
            </a:r>
          </a:p>
        </p:txBody>
      </p:sp>
      <p:sp>
        <p:nvSpPr>
          <p:cNvPr id="22" name="矩形 21"/>
          <p:cNvSpPr/>
          <p:nvPr/>
        </p:nvSpPr>
        <p:spPr>
          <a:xfrm>
            <a:off x="2122603" y="3695754"/>
            <a:ext cx="4590853" cy="30457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8851121" y="1622591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主要效果图或照片</a:t>
            </a:r>
          </a:p>
        </p:txBody>
      </p:sp>
      <p:sp>
        <p:nvSpPr>
          <p:cNvPr id="11" name="TextBox 76"/>
          <p:cNvSpPr txBox="1"/>
          <p:nvPr/>
        </p:nvSpPr>
        <p:spPr>
          <a:xfrm>
            <a:off x="443586" y="173616"/>
            <a:ext cx="3413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cap="all" dirty="0">
                <a:solidFill>
                  <a:srgbClr val="002B41"/>
                </a:solidFill>
                <a:latin typeface="Bodoni MT" panose="02070603080606020203" pitchFamily="18" charset="0"/>
              </a:rPr>
              <a:t>XXXXX</a:t>
            </a:r>
            <a:r>
              <a:rPr lang="zh-CN" altLang="en-US" sz="2400" b="1" cap="all" dirty="0">
                <a:solidFill>
                  <a:srgbClr val="002B41"/>
                </a:solidFill>
                <a:latin typeface="Bodoni MT" panose="02070603080606020203" pitchFamily="18" charset="0"/>
              </a:rPr>
              <a:t>（申请人名称）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145C86CD-C15A-44CC-85A5-006ACB627C5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5Wsko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BOVrJK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E5Wskq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TlaySi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TlaySm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TlaySj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TlaySnL80YFnAAAAawAAABwAAAB1bml2ZXJzYWwvbG9jYWxfc2V0dGluZ3MueG1sDcw7CsNADEXR3qsQ6p1P58JjdymDIc4ChP0IBo0UZkRIdp/pbnG44/zNSh+Uerglvp4uTLDN98NeiZ/rrR+Yaojtom5IbM40T92ovok+ENFgpbfKD2VFbhG4S25yKaiwkGhnPk/dH1BLAwQUAAIACABElFdHI7RO+/sCAACwCAAAFAAAAHVuaXZlcnNhbC9wbGF5ZXIueG1srVXfT9swEH4u0v6HyO/YLR0DqgTEkNAexoTUse2tMombeE3izHYI5a/f2c7vpWxIe2iVnO/77nz33cW/es5S74lJxUUeoAWeI4/loYh4Hgfo4evt8Tm6unx35Bcp3TPp8ShAZc4NgKbIi5gKJS80gO+pTgLUM2BgRl4huZBc74H7FLjbSCdL9O5oBi65ClCidbEipKoqzBUg8liJtDQkCociI4VkiuWaSeLSQF6DXem/o+GXiZzofcFUD1notweuSVqOZ8UHJNUSCxmTk/l8QX7cfV6HCcvoMc+VpnnIkAeVnNlSPtJwdyeiMmXK2Ga+S3LNtDZJWNvM1yu+OM89JcMAOYdNxpSiMVM4zWNEHJZMgP1tSlVS86gBreFVO17zWr+Ned80brZzpHMuyseUqwSO+pDOOgn0yTCqn9nrWgU9NAq6NUzIk+xXySWL7Ou3VozzBXIBW8XZPLGqQjiAp1saaiH3NwADFdUdxG3TsGsatqCWA7fR1x0Fam67ZVSXkjWlmvlPPGLiC5WSGllcalkyn4yMNZYMwT5xV66b1DXET3SWnv5Db4zfqDU/1WudsYD/0ZhPQNTWhOcRe77l4KNZBjXVDIptbFgXKTYxu5xU+Zj1dD0wuRzrpsBFPE1lzGAMI6op6ezkEJRJqsAlLOUI2zs4CE54nKTw05MM49ODNBmVu0mG3sFBcCrC3QS0NbdlJOM6jsTUKsgnE+vED0ulRcZfrDwHe0avrA5fG7nm6Lrg7cHZ/I9RHMRoBnOLJlaXeertq+bw3sypVp3PpnCWgVphHpguC+fVzEJZjHwitqVlqm/6OTX7sAcd5Tw1HdNc30HvolrzF+ZVPDJfusXS1CRhRjMB+nC+7DFAP2G7DMJb06GIW5E3dcCY2Df3byvabPm6da7rhzrsQw2fOKscxs3UR1BHLEWZR6Me4qL7iKgUdtq1ZNRL2RZutDgBkYoiQO/hob7zxelFd+WzxUWDtXndu8Aulzes9DrhTkGk1nV7Eb/eDfD4G1BLAwQUAAIACABOVrJKsIcj9GwBAAD3AgAAKQAAAHVuaXZlcnNhbC9za2luX2N1c3RvbWl6YXRpb25fc2V0dGluZ3MueG1sjVLbSiQxEH33K4I/MEkqt4Z2ILeWeVHRAZ+b6ezSrKaXTsRlycebdncYR0c09VR1Tp2iKqdNv8Zon1KeHse/fR6neBdyHuPPtD5DqN1ND9N8M4cUclodKvdjHKbnTfwxLbVaTbmPQz8PdkHTGqPu9SEltXKqZswwiiTz1CvkPLcVa8A1YCvmKLHt6p3EP9057ELMp1Xb1RH6sWETU5jzJg7hzxqO2W+h4w0u534YKy+tBVui7KcWx5ZAjHDJfaEaAASy3BGHi5SN1AR5zDiGYhQFCohwThpRiKQcatY1oqow3wjEJGPUFepp7UZaG0dtkdAQous0rxpbus5IjBEhBJgrXEBnMKpsqBoa1HJAcGBAFG00UYA625mOFe+8sBwp6gXGhRkDGB+Oe9ju7bkO1W+vsz/nF4Inv+AkunhrdcJc7e5pnit5Gx5/P/Q5oHG4OL+59Xf+aqu3m+ur8/++fPXwnrWYtW79qbdfAFBLAwQUAAIACABPVrJKBdmJyEoNAADVIQAAFwAAAHVuaXZlcnNhbC91bml2ZXJzYWwucG5n7Zr5V1Lr+sCp02lW81TXnEu9ea45lCen40CZE6drpQ1mTrXMvGGCqGgoYtN1SImilpaJnqyT4oCpmboRsENJHkTqOKDiUHEUBcGBEBWRu6nOvWvd9V3fP+AufmBvnuez3/0+z7vf53mf/ULusSP+OhuNNkIgEB1YgE8wBLIGBoF8g1y/FtTsaroxAZ5WJQX7e0MoXSaToLAm9mDgQQikjrBp+dy3oLwhISA0CQLRZWo+q1jIivNgOzjM5+CJy5GS4aN5tvIB1gdZ0dzqudX1Ouf16/VTvyOe3Pz997tzLujn7wxY865680855y0tXv1z7db1O3xubykzVl/5Wfr3/RtU2Okumfsi6UfFp9IHFz2PJ20P/1RMqZRSRFK3iFJKZUvdgywuVI2VrSinkSMZiuGaplGcMWjSWSc/WcVKkOl5M4QfUQ+6/IxkqNHWVGbnnzOGeak+dad4g4orjVX29XirKOysr/sqUG5DB2X84Wd6vRu/BpSa7SsJQwviKPXgrX+LE37gN0i4i8UG8HQgx0oj7SJqjjcCVoPHLVqgBVqgBVqgBVqgBVqgBVqgBVqgBVqgBVqgBVrwvwdQAnP1AkuzZfoe2ArTaLytNFuK6+9o9g53+nyn2W7c8v+Dj+F3/mjgevFbP/1++KF1KTZR9saScAm3LDAfRYlQvYIqViihKUwXvLIPOZIleWFeezNteayJoZIE8Vuc4jk/jE8jlJUVrMzfJMuPLTv8zTOeY2ZeruOvSy+vZIURqGFmmqZimmKEGs0YYuQMdtXEiAswp7rDG+MXDvUkpb2ZMxdPBMwNJXEb9WaOhIAtSvKWOEhcQy8+DFCvKF2m6UppPE/9QS+z32P21dYwrpdyKl7gRmoaSROPA5mLY4VIQxeog9OwB+IUd+C+VECA0mOGmlfeCuXVvDcxQyz6pFnGp3ckNiYoicbIVz+ZslsLafOSxywafdMx0/kD9znbs+oigOH9XMJnj+z6OBGQeHLTCU8pAmNf5uzMmMUjL7l4UGcPp45mKOJ5J8+SxXHXW7HisNHBSPtywX74cIgJGb3CNF+ZufA9ecu+krw50jRW2Nl2UtYbwwnrxqPkQMXMMUE7V9ZKkjolGirq4oAzfYAqzY63gKGzE0Web0UvJBqbqukB6VN1rEEuIe53O2X1w9hAkRu90yGQcMtq+DpgA4y51Q5WVON7gWp8F6IoNP5sqvGzRmFb67kzTeg3EhSqcUT4/lh60Ikd5NLCXY+unfYMkSf9s2a2GP/G8WkVj9nfUFHGbOWxXBiLHOfnm2Npfl3p5o2bBcKI7l5HAk9GtugIqVs3SJ7/yzeQ9/BKz1tULj6u+7Mh8aIWaYHKw4eYZJT9VxMjJ7hl+shbzzxPGP1HebFtKfXmBnRLfohc1s9+7N2es227cfv+mFYzmwO2io3kzOk0BDcNX6zwEgnTSNKHiFfERYA9f3LqaspN2msIpLlIFL59OLbdSVSQ2cdpcG60SwgVWuvD7P9x6VmK4II8ULUciCt37mSNbCyOVAzhA+o3r5XLHPff26fai2h4iIu64Sp2SnyndE0GMgjTFoBC8LdkhQ6kTR6cHVm96GF1ePjH+2hZdZBpSredus6HuMnIuHq4eSDREn3KuN0pcuciHM0d5hnCAL6DRccHQLkW8j4tVJb7k/uXdidVDwQIU5NDVi0/170cxBuLttxseEo+ECy8NtHl+/Ji764fku4XcWHBPMIh+G/YI8TQQKhuyN8E2F3o4eaaczw3WArNzz7NPPuINRjGCb202XZjifCVk7iPCY4rZwQr46R4moji8qzYH96iDN7ZcX1Nv4PZXCmWl5+MY6YX7006jWhNNGos2fOXfOHTkjx9bxvvHlmwftyNav1AUeKrG5gSgOTmdeL+fWFo1s0BOu8NRvo4spDlUeBuR2yd+22PRE7FWX8ZkAQRo+JyuajvtaZn+6VCB1/ipkqdrrpZTMHYI12ma+eFi6MSFAYewftgG+NzZx/l11c7QtKR+WLh1qZbVxyfPiyl6u8XLQFD23eKMNMUByGNAHD0I3UxtlRvji96mtXQ49DIUKumY+kKLkD/2ukdqCIs6q2dShTCANzoXnu4ApyCOhqPW2RHIXCzeVFTNNLcsow72opfwpSU98T3NgPht/jlYQYNiJIMUV2PYxcPzzrNDlJTxioyU+HYGsYSJpLwC6KJUstVyTwOC0MNmL5dRy2IEGsezdxdnjcj40LV6tQVCcNgnH0kdRQCqY4i5ZUpsZcrGrL0N4qSRKFMPpJBU6SIDrcZQb3E9orLi++v673gESCofERGJ4CZN2Sa2NiEd/LwDs7UR+0hByofFWBskd/eNWpf6nfqUfXuF6JHZHdzrNo6QLfP8Z4VI+hTn/0FaLIud0ksM7pnr/PQ4dd3FgF92LiOYqNRKW5pcn5J3wV+Hxk7yc1ckaUUYRzwRU1ZG/8qe54t6usAH0rpvp45vLjrplU0NrbzODvi0XmfspjNRuJUHuBOSItPFp83uLPGtUWqcp0yal+Q1ncPu0Ag4hTDTM7TrLG1S/3UxzipBQwjaeSBviQcY1J0VHWpr018/G5P6jLdfJqOXBj2UHYyT4/LfIiOfYL7uBZdNtkCRnMG0PV5AauLwxU4kxSdaGzqwKTUGHIFLfYyMKvKGrxfi5c7fvSXLB4TCPELg28c2BfbJclMk7XtI9YC7G5LC1u9l24nvty95xj7DKGmoHZ+2XUP0TY7ZmLHuYosDPfeANjPZF+HvUWHbqaSP+p81FPeM//tvioxPNxFL4H6Xy71Zdh79IUyXScn+nPMrz7OurkO7UUc9CtGllNq8aqB1sI3OXvQobK+Y9mP82dZXwfPSIQijFHGPPYQO9mh8JZxfpFeA3lW1nzQKncsYaI5b6Kg/PiqJ5HV0IWXes5Q5QDXmQBdWbAzwy184HgqhhpIfrZXVWD6eBa3Q0D9OnH4lgSP33HOHn46shIryzWboy1xU/qO1146ru95hjyU6fVo0rXnwqLB2Vvvau6GunC9nPLHdgiDyJm8vX2cBYVHVPnqwzqWeznCaMP2JdpUQHAtHkGasiDaYuc6rB+aqyb8+VuCHXoaPFSfuvkX4YNF5VS794zPNpw+4hKVoslGZ4cjM+S98w0f9sH7G6/S861iTHY3LIudsy9NcNOfFKPX//YIQDuKxwfKs+pMZCU7nUy2wuB6RUbwQTdd/CF81nFf4tepc/7R/LYWcDkd3Ps7+WJcifTFFbVohEAK+oO1l2CsNiskSemrIKcZYBVQrwKDxSgl/ufUO+dNbI4z169zSs7m2yLTpw4GMxOR96LR4mgwVx/VkUVT4kf32Vp2tOYf8r19Btpo/5MqXJY/Rmnbj6AWWxB74srCzJU5VnfB1ToufQfH8caUjDadgZR9zHNArMwVMhJet878uonPrHQNU10TjziwJkYIseSo249PpAr+zCFLGfMDsUKv2YtkvCyirsxrK28/m3HguLEKrcqxlstCxxdtjPLF/gdca78EL5nVGG6O7g+MgM6vJs9GGxbAi86A183NFKHcG+08KcZiRdnLf1TwvGm7AXkdIcCRvLW+zy2gQP9JyRAvKjOjChd5Sz15NBPATDzKHsQnSLERO96fGlaO7RhWogqXfjnFsKKi/p1VZ7rcp5+X6vMonzNWY7qM48JHo3Jq7YhYU2DsQYZaOTqKy/Ncd7syko0XAYiSpymCRWkqI52fHK4Tse3PG89u+7z0LF2e/KVwkJsb11eTDU6oInBiJknSXO8FOLYopVRkrvkv/Ap79iRdJUE2daOE4jJIk+jLqJW/1YQOjx1N8OzDnQqvQpiCY9FXuVLEweg1GPoQcwMSPdFBV8LQ04XRydOs4xOaEBePPSZ4AW8XYZSiL9eLwEotjvdynw8RltocSLp+viWI5uGQy4ynvLDfmFAlVSXm136EkgGCZq4040TF2/6zdPshW2f9qMus72C75eVY6tamlRUFg9FyMALqwOLlhomPruIaj4Sb/ukzOvysoqT17wae81vAXLNo43V9ZAMQUwquuZwYxCYTUxhFhDicjWUvs6ArKOrB5vydyiE0L+JhlHqJJ1nrmvoCqpo82vTtKgR6mqZ4AXpVnFbIAiRfTaPDa9VSmeBMj5srMFbSu3+4NS6Ii2oaEqKTrVoqnaRv6z+1faN3SRP9zlnJX0MvU7TQdnzZ+mQTxpBlthryzCsOCu3YxW+JG3k8vi2qwAy06WPe1P3tCs2P/9zAubuly0/wFszuo1Aa6enTGgzAB4v09+KTURU1++6ZACRq37ET7OSbDofBEm7sxOj60l8x9BjKRJDQmszcLEo0DMCtyEqReocqUKvBur6NJLGJZ5p97JcMienLLNcQqxZ7TexzNM9I1d3WAFDa0TJN1R5y9/96GyhVL8e6r/78OlDhlShgOzAu+WvEcINef8SyEKq++B/xkmP/w8//MKBU5vU8w1s5LYuj1HBrjep0lWhXdLMhDL6gYKhpi2CkDj7QdNBXtuSPvq3WechRr8qNexPsvfnqikYP8z3iQ/E+e+1fUEsDBBQAAgAIAE9WskorC8BtSgAAAGsAAAAbAAAAdW5pdmVyc2FsL3VuaXZlcnNhbC5wbmcueG1ss7GvyM1RKEstKs7Mz7NVMtQzULK34+WyKShKLctMLVeoAIoZ6RlAgJJCJSq3PDOlJAMoZGBujBDMSM1MzyixVbIwMIUL6gPNBABQSwECAAAUAAIACABOVrJKFQ6tKGQEAAAHEQAAHQAAAAAAAAABAAAAAAAAAAAAdW5pdmVyc2FsL2NvbW1vbl9tZXNzYWdlcy5sbmdQSwECAAAUAAIACABOVrJKCH4LIykDAACGDAAAJwAAAAAAAAABAAAAAACfBAAAdW5pdmVyc2FsL2ZsYXNoX3B1Ymxpc2hpbmdfc2V0dGluZ3MueG1sUEsBAgAAFAACAAgATlaySrX8CWS6AgAAVQoAACEAAAAAAAAAAQAAAAAADQgAAHVuaXZlcnNhbC9mbGFzaF9za2luX3NldHRpbmdzLnhtbFBLAQIAABQAAgAIAE5Wskoqlg9n/gIAAJcLAAAmAAAAAAAAAAEAAAAAAAYLAAB1bml2ZXJzYWwvaHRtbF9wdWJsaXNoaW5nX3NldHRpbmdzLnhtbFBLAQIAABQAAgAIAE5WskpocVKRmgEAAB8GAAAfAAAAAAAAAAEAAAAAAEgOAAB1bml2ZXJzYWwvaHRtbF9za2luX3NldHRpbmdzLmpzUEsBAgAAFAACAAgATlaySj08L9HBAAAA5QEAABoAAAAAAAAAAQAAAAAAHxAAAHVuaXZlcnNhbC9pMThuX3ByZXNldHMueG1sUEsBAgAAFAACAAgATlaySnL80YFnAAAAawAAABwAAAAAAAAAAQAAAAAAGBEAAHVuaXZlcnNhbC9sb2NhbF9zZXR0aW5ncy54bWxQSwECAAAUAAIACABElFdHI7RO+/sCAACwCAAAFAAAAAAAAAABAAAAAAC5EQAAdW5pdmVyc2FsL3BsYXllci54bWxQSwECAAAUAAIACABOVrJKsIcj9GwBAAD3AgAAKQAAAAAAAAABAAAAAADmFAAAdW5pdmVyc2FsL3NraW5fY3VzdG9taXphdGlvbl9zZXR0aW5ncy54bWxQSwECAAAUAAIACABPVrJKBdmJyEoNAADVIQAAFwAAAAAAAAAAAAAAAACZFgAAdW5pdmVyc2FsL3VuaXZlcnNhbC5wbmdQSwECAAAUAAIACABPVrJKKwvAbUoAAABrAAAAGwAAAAAAAAABAAAAAAAYJAAAdW5pdmVyc2FsL3VuaXZlcnNhbC5wbmcueG1sUEsFBgAAAAALAAsASQMAAJskAAAAAA=="/>
  <p:tag name="ISPRING_PRESENTATION_TITLE" val="005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SLIDE" val="306358"/>
  <p:tag name="RESOURCELIB_SLIDETYPE" val="12"/>
  <p:tag name="POCKET_APPLY_TIME" val="2019年3月14日"/>
  <p:tag name="POCKET_APPLY_TYPE" val="Slid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19年3月14日"/>
  <p:tag name="POCKET_APPLY_TYPE" val="Slide"/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19年3月14日"/>
  <p:tag name="POCKET_APPLY_TYPE" val="Slide"/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19年3月14日"/>
  <p:tag name="POCKET_APPLY_TYPE" val="Slide"/>
  <p:tag name="PA" val="v5.2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19年3月14日"/>
  <p:tag name="POCKET_APPLY_TYPE" val="Slide"/>
  <p:tag name="PA" val="v5.2.4"/>
  <p:tag name="RESOURCELIBID_ANIM" val="45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19年3月14日"/>
  <p:tag name="POCKET_APPLY_TYPE" val="Slide"/>
  <p:tag name="PA" val="v5.2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19年3月14日"/>
  <p:tag name="POCKET_APPLY_TYPE" val="Slide"/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19年3月14日"/>
  <p:tag name="POCKET_APPLY_TYPE" val="Slide"/>
  <p:tag name="PA" val="v5.2.4"/>
  <p:tag name="RESOURCELIBID_ANIM" val="45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SLIDE" val="306358"/>
  <p:tag name="RESOURCELIB_SLIDETYPE" val="12"/>
  <p:tag name="POCKET_APPLY_TIME" val="2019年3月14日"/>
  <p:tag name="POCKET_APPLY_TYPE" val="Slid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19年3月14日"/>
  <p:tag name="POCKET_APPLY_TYPE" val="Slide"/>
  <p:tag name="PA" val="v5.2.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19年3月14日"/>
  <p:tag name="POCKET_APPLY_TYPE" val="Slide"/>
  <p:tag name="PA" val="v5.2.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19年3月14日"/>
  <p:tag name="POCKET_APPLY_TYPE" val="Slide"/>
  <p:tag name="PA" val="v5.2.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19年3月14日"/>
  <p:tag name="POCKET_APPLY_TYPE" val="Slide"/>
  <p:tag name="PA" val="v5.2.4"/>
  <p:tag name="RESOURCELIBID_ANIM" val="45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19年3月14日"/>
  <p:tag name="POCKET_APPLY_TYPE" val="Slide"/>
  <p:tag name="PA" val="v5.2.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19年3月14日"/>
  <p:tag name="POCKET_APPLY_TYPE" val="Slide"/>
  <p:tag name="PA" val="v5.2.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19年3月14日"/>
  <p:tag name="POCKET_APPLY_TYPE" val="Slide"/>
  <p:tag name="PA" val="v5.2.4"/>
  <p:tag name="RESOURCELIBID_ANIM" val="452"/>
</p:tagLst>
</file>

<file path=ppt/theme/theme1.xml><?xml version="1.0" encoding="utf-8"?>
<a:theme xmlns:a="http://schemas.openxmlformats.org/drawingml/2006/main" name="Office 主题">
  <a:themeElements>
    <a:clrScheme name="自定义 12">
      <a:dk1>
        <a:sysClr val="windowText" lastClr="000000"/>
      </a:dk1>
      <a:lt1>
        <a:sysClr val="window" lastClr="FFFFFF"/>
      </a:lt1>
      <a:dk2>
        <a:srgbClr val="3D3F42"/>
      </a:dk2>
      <a:lt2>
        <a:srgbClr val="E7E6E6"/>
      </a:lt2>
      <a:accent1>
        <a:srgbClr val="D7DCE6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微软雅黑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</TotalTime>
  <Words>507</Words>
  <Application>Microsoft Office PowerPoint</Application>
  <PresentationFormat>自定义</PresentationFormat>
  <Paragraphs>135</Paragraphs>
  <Slides>10</Slides>
  <Notes>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1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0052</dc:title>
  <dc:creator>jinbao shi</dc:creator>
  <cp:lastModifiedBy>Dell</cp:lastModifiedBy>
  <cp:revision>155</cp:revision>
  <dcterms:created xsi:type="dcterms:W3CDTF">2017-07-04T08:36:00Z</dcterms:created>
  <dcterms:modified xsi:type="dcterms:W3CDTF">2021-10-21T06:42:53Z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</Properties>
</file>